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8" r:id="rId3"/>
    <p:sldId id="256" r:id="rId4"/>
    <p:sldId id="284" r:id="rId5"/>
    <p:sldId id="285" r:id="rId6"/>
    <p:sldId id="286" r:id="rId7"/>
    <p:sldId id="287" r:id="rId8"/>
    <p:sldId id="288" r:id="rId9"/>
    <p:sldId id="262" r:id="rId10"/>
    <p:sldId id="268" r:id="rId11"/>
    <p:sldId id="267" r:id="rId12"/>
    <p:sldId id="269" r:id="rId13"/>
    <p:sldId id="259" r:id="rId14"/>
    <p:sldId id="260" r:id="rId15"/>
    <p:sldId id="263" r:id="rId16"/>
    <p:sldId id="264" r:id="rId17"/>
    <p:sldId id="270" r:id="rId18"/>
    <p:sldId id="265" r:id="rId19"/>
    <p:sldId id="280" r:id="rId20"/>
    <p:sldId id="282" r:id="rId21"/>
    <p:sldId id="266" r:id="rId22"/>
    <p:sldId id="271" r:id="rId23"/>
    <p:sldId id="272" r:id="rId24"/>
    <p:sldId id="273" r:id="rId25"/>
    <p:sldId id="275" r:id="rId26"/>
    <p:sldId id="276" r:id="rId27"/>
    <p:sldId id="274" r:id="rId28"/>
    <p:sldId id="277" r:id="rId29"/>
    <p:sldId id="278" r:id="rId30"/>
    <p:sldId id="261" r:id="rId31"/>
    <p:sldId id="279" r:id="rId32"/>
    <p:sldId id="281" r:id="rId33"/>
    <p:sldId id="289" r:id="rId34"/>
    <p:sldId id="29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0" autoAdjust="0"/>
    <p:restoredTop sz="94660"/>
  </p:normalViewPr>
  <p:slideViewPr>
    <p:cSldViewPr>
      <p:cViewPr varScale="1">
        <p:scale>
          <a:sx n="106" d="100"/>
          <a:sy n="106"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33A8601-65ED-43F0-B9C4-AE314BAAC1E9}" type="datetimeFigureOut">
              <a:rPr lang="en-US"/>
              <a:pPr>
                <a:defRPr/>
              </a:pPr>
              <a:t>2/20/2017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9FCCCB-023E-44A4-807A-91D60E460BC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77AF1E-B453-464E-B71F-7AC289CEC689}" type="datetimeFigureOut">
              <a:rPr lang="en-US"/>
              <a:pPr>
                <a:defRPr/>
              </a:pPr>
              <a:t>2/20/2017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1E2FD4-F578-4C33-B3B6-450ABC6DACE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220250-9A32-46CB-8E8E-92AC1C79F320}" type="datetimeFigureOut">
              <a:rPr lang="en-US"/>
              <a:pPr>
                <a:defRPr/>
              </a:pPr>
              <a:t>2/20/2017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CCF2F-EDFA-46B4-A823-BFCE3C5CD7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AD32C6-8F13-40B3-930E-CAFFF69124C5}" type="datetimeFigureOut">
              <a:rPr lang="en-US"/>
              <a:pPr>
                <a:defRPr/>
              </a:pPr>
              <a:t>2/20/2017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6A9063-5F2E-4EBC-B62B-C5EC0D0007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9B3F2C0-7B4D-47B3-B664-AC75E3717EB8}" type="datetimeFigureOut">
              <a:rPr lang="en-US"/>
              <a:pPr>
                <a:defRPr/>
              </a:pPr>
              <a:t>2/20/2017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9F580-030B-44AA-9F0D-D96335BD738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1B5F67-709F-436F-B4C2-755630A87E00}" type="datetimeFigureOut">
              <a:rPr lang="en-US"/>
              <a:pPr>
                <a:defRPr/>
              </a:pPr>
              <a:t>2/20/2017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6936A0-B145-430C-BD30-BB5CA5AA6C1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6D6C54-279C-48FB-9ABF-307BD19532E2}" type="datetimeFigureOut">
              <a:rPr lang="en-US"/>
              <a:pPr>
                <a:defRPr/>
              </a:pPr>
              <a:t>2/20/2017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277251-62BB-47E8-84AE-FA0DD5B66E1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1A0ACB-CB72-46CE-8D79-49CF3F7781F2}" type="datetimeFigureOut">
              <a:rPr lang="en-US"/>
              <a:pPr>
                <a:defRPr/>
              </a:pPr>
              <a:t>2/20/2017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6675FF4-A4A4-45F9-95E0-118C034C218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446F65-3FCC-43C1-BF6D-E9FDDF012B0C}" type="datetimeFigureOut">
              <a:rPr lang="en-US"/>
              <a:pPr>
                <a:defRPr/>
              </a:pPr>
              <a:t>2/20/2017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EBF8F5-CB72-4588-814D-3C0362023BA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78CA7A-D483-4E74-A954-21CBDBA24348}" type="datetimeFigureOut">
              <a:rPr lang="en-US"/>
              <a:pPr>
                <a:defRPr/>
              </a:pPr>
              <a:t>2/20/2017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168548-3594-4700-9FA0-35B71DA5344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116228-298B-463C-A9DF-7529F971FE7C}" type="datetimeFigureOut">
              <a:rPr lang="en-US"/>
              <a:pPr>
                <a:defRPr/>
              </a:pPr>
              <a:t>2/20/2017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6C3EEE-99DD-4702-8C13-EC603566EBF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C924683-FF50-41E1-84B9-4AD693202935}" type="datetimeFigureOut">
              <a:rPr lang="en-US"/>
              <a:pPr>
                <a:defRPr/>
              </a:pPr>
              <a:t>2/20/2017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B5ADFF3-7367-43AE-A08F-669C46190D3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audio" Target="file:///C:\Users\alaurabrody\Dropbox\Opulent%20Mobility%20audio\Gini.WheelborneVenus.mp3"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audio" Target="file:///C:\Users\alaurabrody\Dropbox\Opulent%20Mobility%20audio\Gini.CreatingFreedom.mp3"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9.xml"/><Relationship Id="rId1" Type="http://schemas.openxmlformats.org/officeDocument/2006/relationships/audio" Target="file:///C:\Users\alaurabrody\Dropbox\Opulent%20Mobility%20audio\KatherineSherwood.AfterIngres.mp3"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9.xml"/><Relationship Id="rId1" Type="http://schemas.openxmlformats.org/officeDocument/2006/relationships/audio" Target="file:///C:\Users\alaurabrody\Dropbox\Opulent%20Mobility%20audio\IanWood.Morning.mp3" TargetMode="Externa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Opulent%20Mobility%20slideshow/OpeningDoors_mpeg1video.mpg" TargetMode="External"/><Relationship Id="rId2" Type="http://schemas.openxmlformats.org/officeDocument/2006/relationships/slideLayout" Target="../slideLayouts/slideLayout9.xml"/><Relationship Id="rId1" Type="http://schemas.openxmlformats.org/officeDocument/2006/relationships/audio" Target="file:///C:\Users\alaurabrody\Dropbox\Opulent%20Mobility%20audio\DrJuGosling.OpeningDoors.mp3" TargetMode="External"/><Relationship Id="rId5" Type="http://schemas.openxmlformats.org/officeDocument/2006/relationships/image" Target="../media/image10.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audio" Target="file:///C:\Users\alaurabrody\Dropbox\Opulent%20Mobility%20audio\SethDavidIsakson.PogoCrutch.mp3"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9.xml"/><Relationship Id="rId1" Type="http://schemas.openxmlformats.org/officeDocument/2006/relationships/audio" Target="file:///C:\Users\alaurabrody\Dropbox\Opulent%20Mobility%20audio\SethDavidIsakson.TrickledownEconomicsMachine.mp3"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audio" Target="file:///C:\Users\alaurabrody\Dropbox\Opulent%20Mobility%20audio\ALauraBrody.JazzyPeacockScooter.mp3"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Opulent%20Mobility%20slideshow/human_limb_top.mpg" TargetMode="External"/><Relationship Id="rId7"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audio" Target="file:///C:\Users\alaurabrody\Dropbox\Opulent%20Mobility%20audio\LarissaNickel.HumanLimbObjects-ArchitechMe.mp3" TargetMode="External"/><Relationship Id="rId6" Type="http://schemas.openxmlformats.org/officeDocument/2006/relationships/image" Target="../media/image20.jpeg"/><Relationship Id="rId5" Type="http://schemas.openxmlformats.org/officeDocument/2006/relationships/hyperlink" Target="Opulent%20Mobility%20slideshow/human_limb_bottom.mpg" TargetMode="External"/><Relationship Id="rId4" Type="http://schemas.openxmlformats.org/officeDocument/2006/relationships/hyperlink" Target="Opulent%20Mobility%20slideshow/human_limb_mid.m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9.xml"/><Relationship Id="rId1" Type="http://schemas.openxmlformats.org/officeDocument/2006/relationships/audio" Target="file:///C:\Users\alaurabrody\Dropbox\Opulent%20Mobility%20audio\SandwishesStudios.TheRally.mp3"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9.xml"/><Relationship Id="rId1" Type="http://schemas.openxmlformats.org/officeDocument/2006/relationships/audio" Target="file:///C:\Users\alaurabrody\Dropbox\Opulent%20Mobility%20audio\PennyRichards.SteampunkSubmarine.mp3" TargetMode="Externa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9.xml"/><Relationship Id="rId1" Type="http://schemas.openxmlformats.org/officeDocument/2006/relationships/audio" Target="file:///C:\Users\alaurabrody\Dropbox\Opulent%20Mobility%20audio\GregSchenk.Crawler.mp3"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9.xml"/><Relationship Id="rId1" Type="http://schemas.openxmlformats.org/officeDocument/2006/relationships/audio" Target="file:///C:\Users\alaurabrody\Dropbox\Opulent%20Mobility%20audio\ElaineBerezaandClaudiaBarreto.PeaCane.mp3"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9.xml"/><Relationship Id="rId1" Type="http://schemas.openxmlformats.org/officeDocument/2006/relationships/audio" Target="file:///C:\Users\alaurabrody\Dropbox\Opulent%20Mobility%20audio\BillBrody.CaneWithTheHeadOfAWoman.mp3"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9.xml"/><Relationship Id="rId1" Type="http://schemas.openxmlformats.org/officeDocument/2006/relationships/audio" Target="file:///C:\Users\alaurabrody\Dropbox\Opulent%20Mobility%20audio\ZeinaBaltagi.ArrestedMobility.mp3"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audio" Target="file:///C:\Users\alaurabrody\Dropbox\Opulent%20Mobility%20audio\MichaelGarlington.BlackMermaid.mp3"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9.xml"/><Relationship Id="rId1" Type="http://schemas.openxmlformats.org/officeDocument/2006/relationships/audio" Target="file:///C:\Users\alaurabrody\Dropbox\Opulent%20Mobility%20audio\MichaelGarlington.WheelChairofBabel.mp3" TargetMode="Externa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9.xml"/><Relationship Id="rId1" Type="http://schemas.openxmlformats.org/officeDocument/2006/relationships/audio" Target="file:///C:\Users\alaurabrody\Dropbox\Opulent%20Mobility%20audio\YaronDotan.Nightmare.mp3" TargetMode="Externa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9.xml"/><Relationship Id="rId1" Type="http://schemas.openxmlformats.org/officeDocument/2006/relationships/audio" Target="file:///C:\Users\alaurabrody\Dropbox\Opulent%20Mobility%20audio\Laura%20Darlington.%20Modern%20Carriage.mp3" TargetMode="Externa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9.xml"/><Relationship Id="rId1" Type="http://schemas.openxmlformats.org/officeDocument/2006/relationships/audio" Target="file:///C:\Users\alaurabrody\Dropbox\Opulent%20Mobility%20audio\ElisaJaneCarmichael.PatternsOfTheLand.mp3"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Opulent%20Mobility%20slideshow/Baxx%20Vlada%20Pantelic.gif" TargetMode="External"/><Relationship Id="rId2" Type="http://schemas.openxmlformats.org/officeDocument/2006/relationships/slideLayout" Target="../slideLayouts/slideLayout9.xml"/><Relationship Id="rId1" Type="http://schemas.openxmlformats.org/officeDocument/2006/relationships/audio" Target="file:///C:\Users\alaurabrody\Dropbox\Opulent%20Mobility%20audio\BaxxVladaPantelic.ButterChair-WheelFly.mp3" TargetMode="External"/><Relationship Id="rId5" Type="http://schemas.openxmlformats.org/officeDocument/2006/relationships/image" Target="../media/image10.pn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9.xml"/><Relationship Id="rId1" Type="http://schemas.openxmlformats.org/officeDocument/2006/relationships/audio" Target="file:///C:\Users\alaurabrody\Dropbox\Opulent%20Mobility%20audio\PriscillaSutton.SpareParts.mp3"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9.xml"/><Relationship Id="rId1" Type="http://schemas.openxmlformats.org/officeDocument/2006/relationships/audio" Target="file:///C:\Users\alaurabrody\Dropbox\Opulent%20Mobility%20audio\ALauraBrody.NebulaEnthroned.mp3" TargetMode="Externa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9.xml"/><Relationship Id="rId1" Type="http://schemas.openxmlformats.org/officeDocument/2006/relationships/audio" Target="file:///C:\Users\alaurabrody\Dropbox\Opulent%20Mobility%20audio\ALauraBrody.LeFlaneur.mp3"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a:bodyPr>
          <a:lstStyle/>
          <a:p>
            <a:pPr eaLnBrk="1" fontAlgn="auto" hangingPunct="1">
              <a:spcAft>
                <a:spcPts val="0"/>
              </a:spcAft>
              <a:defRPr/>
            </a:pPr>
            <a:r>
              <a:rPr lang="en-US" dirty="0" smtClean="0">
                <a:solidFill>
                  <a:schemeClr val="tx1">
                    <a:lumMod val="75000"/>
                    <a:lumOff val="25000"/>
                  </a:schemeClr>
                </a:solidFill>
              </a:rPr>
              <a:t>Re-imagine mobility and disability.</a:t>
            </a:r>
          </a:p>
        </p:txBody>
      </p:sp>
      <p:pic>
        <p:nvPicPr>
          <p:cNvPr id="2051" name="Content Placeholder 3" descr="OP Logo.jpg"/>
          <p:cNvPicPr>
            <a:picLocks noGrp="1" noChangeAspect="1"/>
          </p:cNvPicPr>
          <p:nvPr>
            <p:ph idx="1"/>
          </p:nvPr>
        </p:nvPicPr>
        <p:blipFill>
          <a:blip r:embed="rId2" cstate="print"/>
          <a:srcRect/>
          <a:stretch>
            <a:fillRect/>
          </a:stretch>
        </p:blipFill>
        <p:spPr>
          <a:xfrm>
            <a:off x="1690688" y="1600200"/>
            <a:ext cx="5762625" cy="4525963"/>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“Wheelborne Venus”</a:t>
            </a:r>
          </a:p>
        </p:txBody>
      </p:sp>
      <p:pic>
        <p:nvPicPr>
          <p:cNvPr id="14339" name="Picture Placeholder 4" descr="OP2105_Gini_Wheelborne Venus framed signed.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Gini,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Digital print on canvas</a:t>
            </a:r>
          </a:p>
        </p:txBody>
      </p:sp>
      <p:pic>
        <p:nvPicPr>
          <p:cNvPr id="5" name="Gini.WheelborneVenus.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42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“Creating Freedom”</a:t>
            </a:r>
          </a:p>
        </p:txBody>
      </p:sp>
      <p:pic>
        <p:nvPicPr>
          <p:cNvPr id="13315" name="Picture Placeholder 4" descr="OP2015_Gini_Creating Freedom framed signed.jpg"/>
          <p:cNvPicPr>
            <a:picLocks noGrp="1" noChangeAspect="1"/>
          </p:cNvPicPr>
          <p:nvPr>
            <p:ph type="pic" idx="1"/>
          </p:nvPr>
        </p:nvPicPr>
        <p:blipFill>
          <a:blip r:embed="rId3" cstate="print"/>
          <a:srcRect/>
          <a:stretch>
            <a:fillRect/>
          </a:stretch>
        </p:blipFill>
        <p:spPr>
          <a:xfrm>
            <a:off x="1560513" y="838200"/>
            <a:ext cx="6022975" cy="36576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Gini,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Digital print on canvas</a:t>
            </a:r>
          </a:p>
        </p:txBody>
      </p:sp>
      <p:pic>
        <p:nvPicPr>
          <p:cNvPr id="5" name="Gini.CreatingFreedom.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7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“After Ingres”</a:t>
            </a:r>
          </a:p>
        </p:txBody>
      </p:sp>
      <p:pic>
        <p:nvPicPr>
          <p:cNvPr id="15363" name="Picture Placeholder 4" descr="OP2015_Katherine_Sherwood_After_Ingres.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Katherine Sherwood, 2014.</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Mixed media painting on linen</a:t>
            </a:r>
          </a:p>
        </p:txBody>
      </p:sp>
      <p:pic>
        <p:nvPicPr>
          <p:cNvPr id="5" name="KatherineSherwood.AfterIngres.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96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“Morning”</a:t>
            </a:r>
          </a:p>
        </p:txBody>
      </p:sp>
      <p:pic>
        <p:nvPicPr>
          <p:cNvPr id="6147" name="Picture Placeholder 4" descr="OP2015_Ian_Wood_morning.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800" dirty="0" smtClean="0">
                <a:solidFill>
                  <a:schemeClr val="tx1">
                    <a:lumMod val="75000"/>
                    <a:lumOff val="25000"/>
                  </a:schemeClr>
                </a:solidFill>
                <a:latin typeface="Arial Black" pitchFamily="34" charset="0"/>
              </a:rPr>
              <a:t>Ian Wood, 2015. Color photo.</a:t>
            </a:r>
          </a:p>
        </p:txBody>
      </p:sp>
      <p:pic>
        <p:nvPicPr>
          <p:cNvPr id="5" name="IanWood.Morning.mp3">
            <a:hlinkClick r:id="" action="ppaction://media"/>
          </p:cNvPr>
          <p:cNvPicPr>
            <a:picLocks noRot="1" noChangeAspect="1"/>
          </p:cNvPicPr>
          <p:nvPr>
            <a:audioFile r:link="rId1"/>
          </p:nvPr>
        </p:nvPicPr>
        <p:blipFill>
          <a:blip r:embed="rId4" cstate="print"/>
          <a:stretch>
            <a:fillRect/>
          </a:stretch>
        </p:blipFill>
        <p:spPr>
          <a:xfrm>
            <a:off x="4419600" y="5791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53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50000"/>
                    <a:lumOff val="50000"/>
                  </a:schemeClr>
                </a:solidFill>
                <a:latin typeface="Arial Black" pitchFamily="34" charset="0"/>
                <a:hlinkClick r:id="rId3" action="ppaction://hlinkfile"/>
              </a:rPr>
              <a:t>“Opening Doors”</a:t>
            </a:r>
          </a:p>
        </p:txBody>
      </p:sp>
      <p:pic>
        <p:nvPicPr>
          <p:cNvPr id="7171" name="Picture Placeholder 4" descr="OP2015_Ju_Gosling_Opening_Doors.tif"/>
          <p:cNvPicPr>
            <a:picLocks noGrp="1" noChangeAspect="1"/>
          </p:cNvPicPr>
          <p:nvPr>
            <p:ph type="pic" idx="1"/>
          </p:nvPr>
        </p:nvPicPr>
        <p:blipFill>
          <a:blip r:embed="rId4" cstate="print"/>
          <a:srcRect/>
          <a:stretch>
            <a:fillRect/>
          </a:stretch>
        </p:blipFill>
        <p:spPr/>
      </p:pic>
      <p:sp>
        <p:nvSpPr>
          <p:cNvPr id="4" name="Text Placeholder 3"/>
          <p:cNvSpPr>
            <a:spLocks noGrp="1"/>
          </p:cNvSpPr>
          <p:nvPr>
            <p:ph type="body" sz="half" idx="2"/>
          </p:nvPr>
        </p:nvSpPr>
        <p:spPr>
          <a:xfrm>
            <a:off x="1792288" y="5367338"/>
            <a:ext cx="5486400" cy="1033462"/>
          </a:xfrm>
        </p:spPr>
        <p:txBody>
          <a:bodyPr rtlCol="0">
            <a:normAutofit fontScale="92500" lnSpcReduction="10000"/>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Dr. Ju Gosling, 2004. </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Black and white film.</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A playful look at building design and the importance of cooperation. </a:t>
            </a:r>
          </a:p>
          <a:p>
            <a:pPr algn="ctr" eaLnBrk="1" fontAlgn="auto" hangingPunct="1">
              <a:spcAft>
                <a:spcPts val="0"/>
              </a:spcAft>
              <a:buFont typeface="Arial" pitchFamily="34" charset="0"/>
              <a:buNone/>
              <a:defRPr/>
            </a:pPr>
            <a:endParaRPr lang="en-US" sz="1600" dirty="0" smtClean="0">
              <a:solidFill>
                <a:schemeClr val="tx1">
                  <a:lumMod val="50000"/>
                  <a:lumOff val="50000"/>
                </a:schemeClr>
              </a:solidFill>
              <a:latin typeface="Arial Black" pitchFamily="34" charset="0"/>
            </a:endParaRPr>
          </a:p>
        </p:txBody>
      </p:sp>
      <p:pic>
        <p:nvPicPr>
          <p:cNvPr id="5" name="DrJuGosling.OpeningDoors.mp3">
            <a:hlinkClick r:id="" action="ppaction://media"/>
          </p:cNvPr>
          <p:cNvPicPr>
            <a:picLocks noRot="1" noChangeAspect="1"/>
          </p:cNvPicPr>
          <p:nvPr>
            <a:audioFile r:link="rId1"/>
          </p:nvPr>
        </p:nvPicPr>
        <p:blipFill>
          <a:blip r:embed="rId5" cstate="print"/>
          <a:stretch>
            <a:fillRect/>
          </a:stretch>
        </p:blipFill>
        <p:spPr>
          <a:xfrm>
            <a:off x="4419600" y="6324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82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“Pogo Crutch”</a:t>
            </a:r>
          </a:p>
        </p:txBody>
      </p:sp>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Seth David Isakson, 2013.</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Metal sculpture</a:t>
            </a:r>
          </a:p>
        </p:txBody>
      </p:sp>
      <p:pic>
        <p:nvPicPr>
          <p:cNvPr id="9220" name="Picture Placeholder 4" descr="OpulentMobility2015-20.jpg"/>
          <p:cNvPicPr>
            <a:picLocks noGrp="1" noChangeAspect="1"/>
          </p:cNvPicPr>
          <p:nvPr>
            <p:ph type="pic" idx="1"/>
          </p:nvPr>
        </p:nvPicPr>
        <p:blipFill>
          <a:blip r:embed="rId3" cstate="print"/>
          <a:srcRect/>
          <a:stretch>
            <a:fillRect/>
          </a:stretch>
        </p:blipFill>
        <p:spPr>
          <a:xfrm>
            <a:off x="3276600" y="152400"/>
            <a:ext cx="2816225" cy="4572000"/>
          </a:xfrm>
        </p:spPr>
      </p:pic>
      <p:pic>
        <p:nvPicPr>
          <p:cNvPr id="5" name="SethDavidIsakson.PogoCrutch.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3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“Trickledown Economics Machine”</a:t>
            </a:r>
          </a:p>
        </p:txBody>
      </p:sp>
      <p:pic>
        <p:nvPicPr>
          <p:cNvPr id="10243" name="Picture Placeholder 4" descr="OpulentMobility2015-24.jpg"/>
          <p:cNvPicPr>
            <a:picLocks noGrp="1" noChangeAspect="1"/>
          </p:cNvPicPr>
          <p:nvPr>
            <p:ph type="pic" idx="1"/>
          </p:nvPr>
        </p:nvPicPr>
        <p:blipFill>
          <a:blip r:embed="rId3" cstate="print"/>
          <a:srcRect/>
          <a:stretch>
            <a:fillRect/>
          </a:stretch>
        </p:blipFill>
        <p:spPr>
          <a:xfrm>
            <a:off x="2895600" y="228600"/>
            <a:ext cx="2978150" cy="45720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Seth David Isakson, 2014.</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Metal sculpture with American flag</a:t>
            </a:r>
          </a:p>
        </p:txBody>
      </p:sp>
      <p:pic>
        <p:nvPicPr>
          <p:cNvPr id="5" name="SethDavidIsakson.TrickledownEconomicsMachine.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0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“The Jazzy Peacock Scooter”</a:t>
            </a:r>
          </a:p>
        </p:txBody>
      </p:sp>
      <p:pic>
        <p:nvPicPr>
          <p:cNvPr id="16387" name="Picture Placeholder 4" descr="OpulentMobility2015-31.jpg"/>
          <p:cNvPicPr>
            <a:picLocks noGrp="1" noChangeAspect="1"/>
          </p:cNvPicPr>
          <p:nvPr>
            <p:ph type="pic" idx="1"/>
          </p:nvPr>
        </p:nvPicPr>
        <p:blipFill>
          <a:blip r:embed="rId3" cstate="print"/>
          <a:srcRect/>
          <a:stretch>
            <a:fillRect/>
          </a:stretch>
        </p:blipFill>
        <p:spPr>
          <a:xfrm>
            <a:off x="2971800" y="228600"/>
            <a:ext cx="3152775" cy="4572000"/>
          </a:xfrm>
        </p:spPr>
      </p:pic>
      <p:sp>
        <p:nvSpPr>
          <p:cNvPr id="4" name="Text Placeholder 3"/>
          <p:cNvSpPr>
            <a:spLocks noGrp="1"/>
          </p:cNvSpPr>
          <p:nvPr>
            <p:ph type="body" sz="half" idx="2"/>
          </p:nvPr>
        </p:nvSpPr>
        <p:spPr/>
        <p:txBody>
          <a:bodyPr rtlCol="0">
            <a:normAutofit/>
          </a:bodyPr>
          <a:lstStyle/>
          <a:p>
            <a:pPr marL="342900" indent="-342900" algn="ctr" eaLnBrk="1" fontAlgn="auto" hangingPunct="1">
              <a:spcAft>
                <a:spcPts val="0"/>
              </a:spcAft>
              <a:buFont typeface="Arial" pitchFamily="34" charset="0"/>
              <a:buAutoNum type="alphaUcPeriod"/>
              <a:defRPr/>
            </a:pPr>
            <a:r>
              <a:rPr lang="en-US" sz="1600" dirty="0" smtClean="0">
                <a:solidFill>
                  <a:schemeClr val="tx1">
                    <a:lumMod val="75000"/>
                    <a:lumOff val="25000"/>
                  </a:schemeClr>
                </a:solidFill>
                <a:latin typeface="Arial Black" pitchFamily="34" charset="0"/>
              </a:rPr>
              <a:t>Laura Brody, 2015.</a:t>
            </a:r>
          </a:p>
          <a:p>
            <a:pPr marL="342900" indent="-342900"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Art Nouveau inspired mobility scooter</a:t>
            </a:r>
          </a:p>
        </p:txBody>
      </p:sp>
      <p:pic>
        <p:nvPicPr>
          <p:cNvPr id="5" name="ALauraBrody.JazzyPeacockScooter.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95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eaLnBrk="1" fontAlgn="auto" hangingPunct="1">
              <a:spcAft>
                <a:spcPts val="0"/>
              </a:spcAft>
              <a:defRPr/>
            </a:pPr>
            <a:r>
              <a:rPr lang="en-US" sz="2000" dirty="0" smtClean="0">
                <a:solidFill>
                  <a:schemeClr val="tx1">
                    <a:lumMod val="75000"/>
                    <a:lumOff val="25000"/>
                  </a:schemeClr>
                </a:solidFill>
                <a:latin typeface="Arial Black" pitchFamily="34" charset="0"/>
              </a:rPr>
              <a:t>“Human Limb Object/ Architech Me”</a:t>
            </a:r>
            <a:br>
              <a:rPr lang="en-US" sz="2000" dirty="0" smtClean="0">
                <a:solidFill>
                  <a:schemeClr val="tx1">
                    <a:lumMod val="75000"/>
                    <a:lumOff val="25000"/>
                  </a:schemeClr>
                </a:solidFill>
                <a:latin typeface="Arial Black" pitchFamily="34" charset="0"/>
              </a:rPr>
            </a:br>
            <a:r>
              <a:rPr lang="en-US" sz="1600" dirty="0" smtClean="0">
                <a:solidFill>
                  <a:schemeClr val="tx1">
                    <a:lumMod val="75000"/>
                    <a:lumOff val="25000"/>
                  </a:schemeClr>
                </a:solidFill>
                <a:latin typeface="Arial Black" pitchFamily="34" charset="0"/>
              </a:rPr>
              <a:t>Larissa Nickel, 2014.</a:t>
            </a:r>
            <a:r>
              <a:rPr lang="en-US" sz="1600" dirty="0" smtClean="0">
                <a:solidFill>
                  <a:schemeClr val="tx1">
                    <a:lumMod val="50000"/>
                    <a:lumOff val="50000"/>
                  </a:schemeClr>
                </a:solidFill>
                <a:latin typeface="Arial Black" pitchFamily="34" charset="0"/>
              </a:rPr>
              <a:t/>
            </a:r>
            <a:br>
              <a:rPr lang="en-US" sz="1600" dirty="0" smtClean="0">
                <a:solidFill>
                  <a:schemeClr val="tx1">
                    <a:lumMod val="50000"/>
                    <a:lumOff val="50000"/>
                  </a:schemeClr>
                </a:solidFill>
                <a:latin typeface="Arial Black" pitchFamily="34" charset="0"/>
              </a:rPr>
            </a:br>
            <a:r>
              <a:rPr lang="en-US" sz="1600" dirty="0" smtClean="0">
                <a:solidFill>
                  <a:schemeClr val="tx1">
                    <a:lumMod val="75000"/>
                    <a:lumOff val="25000"/>
                  </a:schemeClr>
                </a:solidFill>
                <a:latin typeface="Arial Black" pitchFamily="34" charset="0"/>
              </a:rPr>
              <a:t>Trio of looped video images</a:t>
            </a:r>
            <a:r>
              <a:rPr lang="en-US" sz="1600" dirty="0" smtClean="0">
                <a:solidFill>
                  <a:schemeClr val="tx1">
                    <a:lumMod val="50000"/>
                    <a:lumOff val="50000"/>
                  </a:schemeClr>
                </a:solidFill>
                <a:latin typeface="Arial Black" pitchFamily="34" charset="0"/>
              </a:rPr>
              <a:t/>
            </a:r>
            <a:br>
              <a:rPr lang="en-US" sz="1600" dirty="0" smtClean="0">
                <a:solidFill>
                  <a:schemeClr val="tx1">
                    <a:lumMod val="50000"/>
                    <a:lumOff val="50000"/>
                  </a:schemeClr>
                </a:solidFill>
                <a:latin typeface="Arial Black" pitchFamily="34" charset="0"/>
              </a:rPr>
            </a:br>
            <a:r>
              <a:rPr lang="en-US" sz="1600" dirty="0" smtClean="0">
                <a:solidFill>
                  <a:schemeClr val="tx1">
                    <a:lumMod val="50000"/>
                    <a:lumOff val="50000"/>
                  </a:schemeClr>
                </a:solidFill>
                <a:latin typeface="Arial Black" pitchFamily="34" charset="0"/>
                <a:hlinkClick r:id="rId3" action="ppaction://hlinkfile"/>
              </a:rPr>
              <a:t>Top</a:t>
            </a:r>
            <a:r>
              <a:rPr lang="en-US" sz="1600" dirty="0" smtClean="0">
                <a:solidFill>
                  <a:schemeClr val="tx1">
                    <a:lumMod val="50000"/>
                    <a:lumOff val="50000"/>
                  </a:schemeClr>
                </a:solidFill>
                <a:latin typeface="Arial Black" pitchFamily="34" charset="0"/>
              </a:rPr>
              <a:t>, </a:t>
            </a:r>
            <a:r>
              <a:rPr lang="en-US" sz="1600" dirty="0" smtClean="0">
                <a:solidFill>
                  <a:schemeClr val="tx1">
                    <a:lumMod val="50000"/>
                    <a:lumOff val="50000"/>
                  </a:schemeClr>
                </a:solidFill>
                <a:latin typeface="Arial Black" pitchFamily="34" charset="0"/>
                <a:hlinkClick r:id="rId4" action="ppaction://hlinkfile"/>
              </a:rPr>
              <a:t>Middle</a:t>
            </a:r>
            <a:r>
              <a:rPr lang="en-US" sz="1600" dirty="0" smtClean="0">
                <a:solidFill>
                  <a:schemeClr val="tx1">
                    <a:lumMod val="50000"/>
                    <a:lumOff val="50000"/>
                  </a:schemeClr>
                </a:solidFill>
                <a:latin typeface="Arial Black" pitchFamily="34" charset="0"/>
              </a:rPr>
              <a:t>, </a:t>
            </a:r>
            <a:r>
              <a:rPr lang="en-US" sz="1600" dirty="0" smtClean="0">
                <a:solidFill>
                  <a:schemeClr val="tx1">
                    <a:lumMod val="50000"/>
                    <a:lumOff val="50000"/>
                  </a:schemeClr>
                </a:solidFill>
                <a:latin typeface="Arial Black" pitchFamily="34" charset="0"/>
                <a:hlinkClick r:id="rId5" action="ppaction://hlinkfile"/>
              </a:rPr>
              <a:t>Bottom</a:t>
            </a:r>
            <a:endParaRPr lang="en-US" sz="2000" dirty="0" smtClean="0">
              <a:solidFill>
                <a:schemeClr val="tx1">
                  <a:lumMod val="50000"/>
                  <a:lumOff val="50000"/>
                </a:schemeClr>
              </a:solidFill>
              <a:latin typeface="Arial Black" pitchFamily="34" charset="0"/>
            </a:endParaRPr>
          </a:p>
        </p:txBody>
      </p:sp>
      <p:pic>
        <p:nvPicPr>
          <p:cNvPr id="11267" name="Content Placeholder 7" descr="nickel_human_limb_1.jpg"/>
          <p:cNvPicPr>
            <a:picLocks noGrp="1" noChangeAspect="1"/>
          </p:cNvPicPr>
          <p:nvPr>
            <p:ph sz="half" idx="1"/>
          </p:nvPr>
        </p:nvPicPr>
        <p:blipFill>
          <a:blip r:embed="rId6" cstate="print"/>
          <a:srcRect/>
          <a:stretch>
            <a:fillRect/>
          </a:stretch>
        </p:blipFill>
        <p:spPr>
          <a:xfrm>
            <a:off x="1517650" y="1600200"/>
            <a:ext cx="1917700" cy="4525963"/>
          </a:xfrm>
        </p:spPr>
      </p:pic>
      <p:pic>
        <p:nvPicPr>
          <p:cNvPr id="11268" name="Content Placeholder 8" descr="nickel_human_limb_8.jpg"/>
          <p:cNvPicPr>
            <a:picLocks noGrp="1" noChangeAspect="1"/>
          </p:cNvPicPr>
          <p:nvPr>
            <p:ph sz="half" idx="2"/>
          </p:nvPr>
        </p:nvPicPr>
        <p:blipFill>
          <a:blip r:embed="rId7" cstate="print"/>
          <a:srcRect/>
          <a:stretch>
            <a:fillRect/>
          </a:stretch>
        </p:blipFill>
        <p:spPr>
          <a:xfrm>
            <a:off x="5708650" y="1600200"/>
            <a:ext cx="1917700" cy="4525963"/>
          </a:xfrm>
        </p:spPr>
      </p:pic>
      <p:pic>
        <p:nvPicPr>
          <p:cNvPr id="6" name="LarissaNickel.HumanLimbObjects-ArchitechMe.mp3">
            <a:hlinkClick r:id="" action="ppaction://media"/>
          </p:cNvPr>
          <p:cNvPicPr>
            <a:picLocks noRot="1" noChangeAspect="1"/>
          </p:cNvPicPr>
          <p:nvPr>
            <a:audioFile r:link="rId1"/>
          </p:nvPr>
        </p:nvPicPr>
        <p:blipFill>
          <a:blip r:embed="rId8" cstate="print"/>
          <a:stretch>
            <a:fillRect/>
          </a:stretch>
        </p:blipFill>
        <p:spPr>
          <a:xfrm>
            <a:off x="4419600" y="6096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792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“The Rally”</a:t>
            </a:r>
          </a:p>
        </p:txBody>
      </p:sp>
      <p:pic>
        <p:nvPicPr>
          <p:cNvPr id="26627" name="Picture Placeholder 4" descr="OP2015_Sandwishes_Studios_the_rally.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b="1" dirty="0" smtClean="0">
                <a:solidFill>
                  <a:schemeClr val="tx1">
                    <a:lumMod val="75000"/>
                    <a:lumOff val="25000"/>
                  </a:schemeClr>
                </a:solidFill>
                <a:latin typeface="Arial Black" pitchFamily="34" charset="0"/>
              </a:rPr>
              <a:t>Sandwishes Studio, 2014.</a:t>
            </a:r>
          </a:p>
          <a:p>
            <a:pPr algn="ctr" eaLnBrk="1" fontAlgn="auto" hangingPunct="1">
              <a:spcAft>
                <a:spcPts val="0"/>
              </a:spcAft>
              <a:buFont typeface="Arial" pitchFamily="34" charset="0"/>
              <a:buNone/>
              <a:defRPr/>
            </a:pPr>
            <a:r>
              <a:rPr lang="en-US" sz="1600" b="1" dirty="0" smtClean="0">
                <a:solidFill>
                  <a:schemeClr val="tx1">
                    <a:lumMod val="75000"/>
                    <a:lumOff val="25000"/>
                  </a:schemeClr>
                </a:solidFill>
                <a:latin typeface="Arial Black" pitchFamily="34" charset="0"/>
              </a:rPr>
              <a:t>Digital photo on canvas</a:t>
            </a:r>
          </a:p>
        </p:txBody>
      </p:sp>
      <p:pic>
        <p:nvPicPr>
          <p:cNvPr id="5" name="SandwishesStudios.TheRally.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36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Exhibit developed by A. Laura Brody</a:t>
            </a:r>
          </a:p>
        </p:txBody>
      </p:sp>
      <p:pic>
        <p:nvPicPr>
          <p:cNvPr id="3075" name="Picture Placeholder 6" descr="OP_mailer_frontpage.jpg"/>
          <p:cNvPicPr>
            <a:picLocks noGrp="1" noChangeAspect="1"/>
          </p:cNvPicPr>
          <p:nvPr>
            <p:ph type="pic" idx="1"/>
          </p:nvPr>
        </p:nvPicPr>
        <p:blipFill>
          <a:blip r:embed="rId2" cstate="print"/>
          <a:srcRect/>
          <a:stretch>
            <a:fillRect/>
          </a:stretch>
        </p:blipFill>
        <p:spPr>
          <a:xfrm>
            <a:off x="1828800" y="685800"/>
            <a:ext cx="5451475" cy="4114800"/>
          </a:xfrm>
        </p:spPr>
      </p:pic>
      <p:sp>
        <p:nvSpPr>
          <p:cNvPr id="6" name="Text Placeholder 5"/>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Curated by A. Laura Brody, Anthony Tusler and Zeina Baltagi.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“Steampunk Submarine”</a:t>
            </a:r>
          </a:p>
        </p:txBody>
      </p:sp>
      <p:pic>
        <p:nvPicPr>
          <p:cNvPr id="28675" name="Picture Placeholder 4" descr="OpMob_2015_Tusler-9692.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rtlCol="0">
            <a:normAutofit lnSpcReduction="10000"/>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Penny Richards, 2014.</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Cardboard and assemblage wheelchair costume</a:t>
            </a:r>
          </a:p>
        </p:txBody>
      </p:sp>
      <p:pic>
        <p:nvPicPr>
          <p:cNvPr id="5" name="PennyRichards.SteampunkSubmarine.mp3">
            <a:hlinkClick r:id="" action="ppaction://media"/>
          </p:cNvPr>
          <p:cNvPicPr>
            <a:picLocks noRot="1" noChangeAspect="1"/>
          </p:cNvPicPr>
          <p:nvPr>
            <a:audioFile r:link="rId1"/>
          </p:nvPr>
        </p:nvPicPr>
        <p:blipFill>
          <a:blip r:embed="rId4" cstate="print"/>
          <a:stretch>
            <a:fillRect/>
          </a:stretch>
        </p:blipFill>
        <p:spPr>
          <a:xfrm>
            <a:off x="4419600" y="6172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31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“The Crawler”</a:t>
            </a:r>
          </a:p>
        </p:txBody>
      </p:sp>
      <p:pic>
        <p:nvPicPr>
          <p:cNvPr id="12291" name="Picture Placeholder 4" descr="OpulentMobility2015-27.jpg"/>
          <p:cNvPicPr>
            <a:picLocks noGrp="1" noChangeAspect="1"/>
          </p:cNvPicPr>
          <p:nvPr>
            <p:ph type="pic" idx="1"/>
          </p:nvPr>
        </p:nvPicPr>
        <p:blipFill>
          <a:blip r:embed="rId3" cstate="print"/>
          <a:srcRect/>
          <a:stretch>
            <a:fillRect/>
          </a:stretch>
        </p:blipFill>
        <p:spPr>
          <a:xfrm>
            <a:off x="3124200" y="76200"/>
            <a:ext cx="3048000" cy="45720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Greg Schenk,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Robot crawler with video screen</a:t>
            </a:r>
          </a:p>
        </p:txBody>
      </p:sp>
      <p:pic>
        <p:nvPicPr>
          <p:cNvPr id="5" name="GregSchenk.Crawler.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2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“The PeaCane”</a:t>
            </a:r>
          </a:p>
        </p:txBody>
      </p:sp>
      <p:pic>
        <p:nvPicPr>
          <p:cNvPr id="17411" name="Picture Placeholder 4" descr="OpulentMobility2015-37.jpg"/>
          <p:cNvPicPr>
            <a:picLocks noGrp="1" noChangeAspect="1"/>
          </p:cNvPicPr>
          <p:nvPr>
            <p:ph type="pic" idx="1"/>
          </p:nvPr>
        </p:nvPicPr>
        <p:blipFill>
          <a:blip r:embed="rId3" cstate="print"/>
          <a:srcRect/>
          <a:stretch>
            <a:fillRect/>
          </a:stretch>
        </p:blipFill>
        <p:spPr>
          <a:xfrm>
            <a:off x="3025775" y="152400"/>
            <a:ext cx="3092450" cy="45720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Elaine Bereza and Claudia Barreto,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Jeweled cane and holder</a:t>
            </a:r>
          </a:p>
          <a:p>
            <a:pPr algn="ctr" eaLnBrk="1" fontAlgn="auto" hangingPunct="1">
              <a:spcAft>
                <a:spcPts val="0"/>
              </a:spcAft>
              <a:buFont typeface="Arial" pitchFamily="34" charset="0"/>
              <a:buNone/>
              <a:defRPr/>
            </a:pPr>
            <a:endParaRPr lang="en-US" sz="1600" dirty="0" smtClean="0">
              <a:latin typeface="Arial Black" pitchFamily="34" charset="0"/>
            </a:endParaRPr>
          </a:p>
        </p:txBody>
      </p:sp>
      <p:pic>
        <p:nvPicPr>
          <p:cNvPr id="5" name="ElaineBerezaandClaudiaBarreto.PeaCane.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50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“Cane With the Head of a Woman”</a:t>
            </a:r>
          </a:p>
        </p:txBody>
      </p:sp>
      <p:pic>
        <p:nvPicPr>
          <p:cNvPr id="18435" name="Picture Placeholder 4" descr="OpulentMobility2015-41.jpg"/>
          <p:cNvPicPr>
            <a:picLocks noGrp="1" noChangeAspect="1"/>
          </p:cNvPicPr>
          <p:nvPr>
            <p:ph type="pic" idx="1"/>
          </p:nvPr>
        </p:nvPicPr>
        <p:blipFill>
          <a:blip r:embed="rId3" cstate="print"/>
          <a:srcRect/>
          <a:stretch>
            <a:fillRect/>
          </a:stretch>
        </p:blipFill>
        <p:spPr>
          <a:xfrm>
            <a:off x="3149600" y="228600"/>
            <a:ext cx="2844800" cy="45720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Bill Brody, 1980.</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Cherry and hickory wood cane</a:t>
            </a:r>
          </a:p>
        </p:txBody>
      </p:sp>
      <p:pic>
        <p:nvPicPr>
          <p:cNvPr id="5" name="BillBrody.CaneWithTheHeadOfAWoman.mp3">
            <a:hlinkClick r:id="" action="ppaction://media"/>
          </p:cNvPr>
          <p:cNvPicPr>
            <a:picLocks noRot="1" noChangeAspect="1"/>
          </p:cNvPicPr>
          <p:nvPr>
            <a:audioFile r:link="rId1"/>
          </p:nvPr>
        </p:nvPicPr>
        <p:blipFill>
          <a:blip r:embed="rId4" cstate="print"/>
          <a:stretch>
            <a:fillRect/>
          </a:stretch>
        </p:blipFill>
        <p:spPr>
          <a:xfrm>
            <a:off x="4419600" y="5943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4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“Arrested Mobility”</a:t>
            </a:r>
          </a:p>
        </p:txBody>
      </p:sp>
      <p:pic>
        <p:nvPicPr>
          <p:cNvPr id="19459" name="Picture Placeholder 4" descr="OpulentMobility2015-40.jpg"/>
          <p:cNvPicPr>
            <a:picLocks noGrp="1" noChangeAspect="1"/>
          </p:cNvPicPr>
          <p:nvPr>
            <p:ph type="pic" idx="1"/>
          </p:nvPr>
        </p:nvPicPr>
        <p:blipFill>
          <a:blip r:embed="rId3" cstate="print"/>
          <a:srcRect/>
          <a:stretch>
            <a:fillRect/>
          </a:stretch>
        </p:blipFill>
        <p:spPr>
          <a:xfrm>
            <a:off x="3429000" y="152400"/>
            <a:ext cx="2286000" cy="45720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Zeina Baltagi,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Aluminum cane and concrete</a:t>
            </a:r>
          </a:p>
        </p:txBody>
      </p:sp>
      <p:pic>
        <p:nvPicPr>
          <p:cNvPr id="5" name="ZeinaBaltagi.ArrestedMobility.mp3">
            <a:hlinkClick r:id="" action="ppaction://media"/>
          </p:cNvPr>
          <p:cNvPicPr>
            <a:picLocks noRot="1" noChangeAspect="1"/>
          </p:cNvPicPr>
          <p:nvPr>
            <a:audioFile r:link="rId1"/>
          </p:nvPr>
        </p:nvPicPr>
        <p:blipFill>
          <a:blip r:embed="rId4" cstate="print"/>
          <a:stretch>
            <a:fillRect/>
          </a:stretch>
        </p:blipFill>
        <p:spPr>
          <a:xfrm>
            <a:off x="4419600" y="60960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73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“Black Mermaid”</a:t>
            </a:r>
          </a:p>
        </p:txBody>
      </p:sp>
      <p:pic>
        <p:nvPicPr>
          <p:cNvPr id="21507" name="Picture Placeholder 4" descr="black-mermaid-flat.gif"/>
          <p:cNvPicPr>
            <a:picLocks noGrp="1" noChangeAspect="1"/>
          </p:cNvPicPr>
          <p:nvPr>
            <p:ph type="pic" idx="1"/>
          </p:nvPr>
        </p:nvPicPr>
        <p:blipFill>
          <a:blip r:embed="rId3" cstate="print"/>
          <a:srcRect t="2765" b="2765"/>
          <a:stretch>
            <a:fillRect/>
          </a:stretch>
        </p:blipFill>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Michael Garlington, 2014.</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Black and white photo</a:t>
            </a:r>
          </a:p>
        </p:txBody>
      </p:sp>
      <p:pic>
        <p:nvPicPr>
          <p:cNvPr id="5" name="MichaelGarlington.BlackMermaid.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1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“Wheel Chair of Babel”</a:t>
            </a:r>
          </a:p>
        </p:txBody>
      </p:sp>
      <p:pic>
        <p:nvPicPr>
          <p:cNvPr id="22531" name="Picture Placeholder 4" descr="OP2015_Michael_Garlington_WheelChair_of_Babel.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Michael Garlington,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Black and white photograph</a:t>
            </a:r>
          </a:p>
        </p:txBody>
      </p:sp>
      <p:pic>
        <p:nvPicPr>
          <p:cNvPr id="5" name="MichaelGarlington.WheelChairofBabel.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23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“Nightmare”</a:t>
            </a:r>
          </a:p>
        </p:txBody>
      </p:sp>
      <p:pic>
        <p:nvPicPr>
          <p:cNvPr id="20483" name="Picture Placeholder 4" descr="OM_nightmare_web.jpg"/>
          <p:cNvPicPr>
            <a:picLocks noGrp="1" noChangeAspect="1"/>
          </p:cNvPicPr>
          <p:nvPr>
            <p:ph type="pic" idx="1"/>
          </p:nvPr>
        </p:nvPicPr>
        <p:blipFill>
          <a:blip r:embed="rId3" cstate="print"/>
          <a:srcRect/>
          <a:stretch>
            <a:fillRect/>
          </a:stretch>
        </p:blipFill>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Yaron Dotan,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Optical pen and ink drawing</a:t>
            </a:r>
          </a:p>
        </p:txBody>
      </p:sp>
      <p:pic>
        <p:nvPicPr>
          <p:cNvPr id="5" name="YaronDotan.Nightmare.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4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“The Modern Carriage”</a:t>
            </a:r>
          </a:p>
        </p:txBody>
      </p:sp>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Laura Darlington,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“Horse-drawn” wheelchair carriage</a:t>
            </a:r>
          </a:p>
        </p:txBody>
      </p:sp>
      <p:pic>
        <p:nvPicPr>
          <p:cNvPr id="23556" name="Picture Placeholder 4" descr="OpulentMobility2015.jpg"/>
          <p:cNvPicPr>
            <a:picLocks noGrp="1" noChangeAspect="1"/>
          </p:cNvPicPr>
          <p:nvPr>
            <p:ph type="pic" idx="1"/>
          </p:nvPr>
        </p:nvPicPr>
        <p:blipFill>
          <a:blip r:embed="rId3" cstate="print"/>
          <a:srcRect/>
          <a:stretch>
            <a:fillRect/>
          </a:stretch>
        </p:blipFill>
        <p:spPr>
          <a:xfrm>
            <a:off x="1905000" y="644525"/>
            <a:ext cx="5486400" cy="4044950"/>
          </a:xfrm>
        </p:spPr>
      </p:pic>
      <p:pic>
        <p:nvPicPr>
          <p:cNvPr id="5" name="Laura Darlington. Modern Carriage.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4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“Patterns of the Land”</a:t>
            </a:r>
          </a:p>
        </p:txBody>
      </p:sp>
      <p:pic>
        <p:nvPicPr>
          <p:cNvPr id="24579" name="Picture Placeholder 4" descr="OP2015_Elisa_Jane_Carmichael_patterns_of_the_land.jpg"/>
          <p:cNvPicPr>
            <a:picLocks noGrp="1" noChangeAspect="1"/>
          </p:cNvPicPr>
          <p:nvPr>
            <p:ph type="pic" idx="1"/>
          </p:nvPr>
        </p:nvPicPr>
        <p:blipFill>
          <a:blip r:embed="rId3" cstate="print"/>
          <a:srcRect/>
          <a:stretch>
            <a:fillRect/>
          </a:stretch>
        </p:blipFill>
        <p:spPr>
          <a:xfrm>
            <a:off x="3048000" y="152400"/>
            <a:ext cx="3048000" cy="45720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Elise Jane Carmichael, 2013.</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Painted and wrapped prosthetic leg</a:t>
            </a:r>
          </a:p>
        </p:txBody>
      </p:sp>
      <p:pic>
        <p:nvPicPr>
          <p:cNvPr id="5" name="ElisaJaneCarmichael.PatternsOfTheLand.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697"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163762"/>
          </a:xfrm>
        </p:spPr>
        <p:txBody>
          <a:bodyPr rtlCol="0">
            <a:normAutofit/>
          </a:bodyPr>
          <a:lstStyle/>
          <a:p>
            <a:pPr eaLnBrk="1" fontAlgn="auto" hangingPunct="1">
              <a:spcAft>
                <a:spcPts val="0"/>
              </a:spcAft>
              <a:defRPr/>
            </a:pPr>
            <a:r>
              <a:rPr lang="en-US" sz="2400" dirty="0" smtClean="0">
                <a:solidFill>
                  <a:schemeClr val="tx1">
                    <a:lumMod val="75000"/>
                    <a:lumOff val="25000"/>
                  </a:schemeClr>
                </a:solidFill>
                <a:latin typeface="Arial Black" pitchFamily="34" charset="0"/>
              </a:rPr>
              <a:t>Opulent Mobility is a groundbreaking international exhibit of art, designs and inventions dealing with disability and mobility.</a:t>
            </a:r>
            <a:endParaRPr lang="en-US" sz="2200" dirty="0" smtClean="0">
              <a:solidFill>
                <a:schemeClr val="tx1">
                  <a:lumMod val="75000"/>
                  <a:lumOff val="25000"/>
                </a:schemeClr>
              </a:solidFill>
              <a:latin typeface="Arial Black" pitchFamily="34" charset="0"/>
            </a:endParaRPr>
          </a:p>
        </p:txBody>
      </p:sp>
      <p:sp>
        <p:nvSpPr>
          <p:cNvPr id="6" name="Content Placeholder 5"/>
          <p:cNvSpPr>
            <a:spLocks noGrp="1"/>
          </p:cNvSpPr>
          <p:nvPr>
            <p:ph idx="1"/>
          </p:nvPr>
        </p:nvSpPr>
        <p:spPr>
          <a:xfrm>
            <a:off x="457200" y="1981200"/>
            <a:ext cx="8229600" cy="4144963"/>
          </a:xfrm>
        </p:spPr>
        <p:txBody>
          <a:bodyPr rtlCol="0" anchor="ctr">
            <a:normAutofit/>
          </a:bodyPr>
          <a:lstStyle/>
          <a:p>
            <a:pPr algn="ctr" eaLnBrk="1" fontAlgn="auto" hangingPunct="1">
              <a:spcAft>
                <a:spcPts val="0"/>
              </a:spcAft>
              <a:buFont typeface="Arial" pitchFamily="34" charset="0"/>
              <a:buNone/>
              <a:defRPr/>
            </a:pPr>
            <a:r>
              <a:rPr lang="en-US" sz="1800" b="1" dirty="0" smtClean="0">
                <a:solidFill>
                  <a:schemeClr val="tx1">
                    <a:lumMod val="75000"/>
                    <a:lumOff val="25000"/>
                  </a:schemeClr>
                </a:solidFill>
                <a:latin typeface="Arial Black" pitchFamily="34" charset="0"/>
              </a:rPr>
              <a:t>Wheelchairs, walkers, prosthetics, crutches and other assistive technology devices are part of our lives, but they’ve been left in the dust when it comes to custom design innovation and personalization. </a:t>
            </a:r>
          </a:p>
          <a:p>
            <a:pPr algn="ctr" eaLnBrk="1" fontAlgn="auto" hangingPunct="1">
              <a:spcAft>
                <a:spcPts val="0"/>
              </a:spcAft>
              <a:buFont typeface="Arial" pitchFamily="34" charset="0"/>
              <a:buNone/>
              <a:defRPr/>
            </a:pPr>
            <a:endParaRPr lang="en-US" sz="1800" b="1" dirty="0" smtClean="0">
              <a:solidFill>
                <a:schemeClr val="tx1">
                  <a:lumMod val="75000"/>
                  <a:lumOff val="25000"/>
                </a:schemeClr>
              </a:solidFill>
              <a:latin typeface="Arial Black" pitchFamily="34" charset="0"/>
            </a:endParaRPr>
          </a:p>
          <a:p>
            <a:pPr algn="ctr" eaLnBrk="1" fontAlgn="auto" hangingPunct="1">
              <a:spcAft>
                <a:spcPts val="0"/>
              </a:spcAft>
              <a:buFont typeface="Arial" pitchFamily="34" charset="0"/>
              <a:buNone/>
              <a:defRPr/>
            </a:pPr>
            <a:r>
              <a:rPr lang="en-US" sz="1800" b="1" dirty="0" smtClean="0">
                <a:solidFill>
                  <a:schemeClr val="tx1">
                    <a:lumMod val="75000"/>
                    <a:lumOff val="25000"/>
                  </a:schemeClr>
                </a:solidFill>
                <a:latin typeface="Arial Black" pitchFamily="34" charset="0"/>
              </a:rPr>
              <a:t>There are hundreds of thousands of designs for glasses, chairs and technology of other kinds. </a:t>
            </a:r>
          </a:p>
          <a:p>
            <a:pPr algn="ctr" eaLnBrk="1" fontAlgn="auto" hangingPunct="1">
              <a:spcAft>
                <a:spcPts val="0"/>
              </a:spcAft>
              <a:buFont typeface="Arial" pitchFamily="34" charset="0"/>
              <a:buNone/>
              <a:defRPr/>
            </a:pPr>
            <a:endParaRPr lang="en-US" sz="1800" b="1" dirty="0" smtClean="0">
              <a:solidFill>
                <a:schemeClr val="tx1">
                  <a:lumMod val="75000"/>
                  <a:lumOff val="25000"/>
                </a:schemeClr>
              </a:solidFill>
              <a:latin typeface="Arial Black" pitchFamily="34" charset="0"/>
            </a:endParaRPr>
          </a:p>
          <a:p>
            <a:pPr algn="ctr" eaLnBrk="1" fontAlgn="auto" hangingPunct="1">
              <a:spcAft>
                <a:spcPts val="0"/>
              </a:spcAft>
              <a:buFont typeface="Arial" pitchFamily="34" charset="0"/>
              <a:buNone/>
              <a:defRPr/>
            </a:pPr>
            <a:r>
              <a:rPr lang="en-US" sz="1800" b="1" dirty="0" smtClean="0">
                <a:solidFill>
                  <a:schemeClr val="tx1">
                    <a:lumMod val="75000"/>
                    <a:lumOff val="25000"/>
                  </a:schemeClr>
                </a:solidFill>
                <a:latin typeface="Arial Black" pitchFamily="34" charset="0"/>
              </a:rPr>
              <a:t>Why not assistive technology? </a:t>
            </a:r>
          </a:p>
          <a:p>
            <a:pPr eaLnBrk="1" fontAlgn="auto" hangingPunct="1">
              <a:spcAft>
                <a:spcPts val="0"/>
              </a:spcAft>
              <a:buFont typeface="Arial" pitchFamily="34" charset="0"/>
              <a:buNone/>
              <a:defRPr/>
            </a:pPr>
            <a:endParaRPr lang="en-US" sz="2000" dirty="0" smtClean="0">
              <a:latin typeface="Arial Blac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267200"/>
            <a:ext cx="5486400" cy="533400"/>
          </a:xfrm>
        </p:spPr>
        <p:txBody>
          <a:bodyPr rtlCol="0">
            <a:normAutofit/>
          </a:bodyPr>
          <a:lstStyle/>
          <a:p>
            <a:pPr algn="ctr" eaLnBrk="1" fontAlgn="auto" hangingPunct="1">
              <a:spcAft>
                <a:spcPts val="0"/>
              </a:spcAft>
              <a:defRPr/>
            </a:pPr>
            <a:r>
              <a:rPr lang="en-US" dirty="0" smtClean="0">
                <a:solidFill>
                  <a:schemeClr val="tx1">
                    <a:lumMod val="50000"/>
                    <a:lumOff val="50000"/>
                  </a:schemeClr>
                </a:solidFill>
                <a:latin typeface="Arial Black" pitchFamily="34" charset="0"/>
                <a:hlinkClick r:id="rId3" action="ppaction://hlinkfile"/>
              </a:rPr>
              <a:t>“Butter Chair/ Wheel Fly”</a:t>
            </a:r>
            <a:endParaRPr lang="en-US" dirty="0" smtClean="0">
              <a:solidFill>
                <a:schemeClr val="tx1">
                  <a:lumMod val="50000"/>
                  <a:lumOff val="50000"/>
                </a:schemeClr>
              </a:solidFill>
              <a:latin typeface="Arial Black" pitchFamily="34" charset="0"/>
            </a:endParaRPr>
          </a:p>
        </p:txBody>
      </p:sp>
      <p:sp>
        <p:nvSpPr>
          <p:cNvPr id="4" name="Text Placeholder 3"/>
          <p:cNvSpPr>
            <a:spLocks noGrp="1"/>
          </p:cNvSpPr>
          <p:nvPr>
            <p:ph type="body" sz="half" idx="2"/>
          </p:nvPr>
        </p:nvSpPr>
        <p:spPr>
          <a:xfrm>
            <a:off x="1792288" y="4953000"/>
            <a:ext cx="5486400" cy="838200"/>
          </a:xfrm>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Baxx Vlada Pantelic,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Animated GIF of pen and ink drawings</a:t>
            </a:r>
          </a:p>
        </p:txBody>
      </p:sp>
      <p:pic>
        <p:nvPicPr>
          <p:cNvPr id="8196" name="Picture Placeholder 8" descr="OP2015_Baxx_Vlada_Pantelic_Butter_Chair_Wheel_Fly.jpg"/>
          <p:cNvPicPr>
            <a:picLocks noGrp="1" noChangeAspect="1"/>
          </p:cNvPicPr>
          <p:nvPr>
            <p:ph type="pic" idx="1"/>
          </p:nvPr>
        </p:nvPicPr>
        <p:blipFill>
          <a:blip r:embed="rId4" cstate="print"/>
          <a:srcRect/>
          <a:stretch>
            <a:fillRect/>
          </a:stretch>
        </p:blipFill>
        <p:spPr>
          <a:xfrm>
            <a:off x="381000" y="1752600"/>
            <a:ext cx="8229600" cy="2071688"/>
          </a:xfrm>
        </p:spPr>
      </p:pic>
      <p:pic>
        <p:nvPicPr>
          <p:cNvPr id="5" name="BaxxVladaPantelic.ButterChair-WheelFly.mp3">
            <a:hlinkClick r:id="" action="ppaction://media"/>
          </p:cNvPr>
          <p:cNvPicPr>
            <a:picLocks noRot="1" noChangeAspect="1"/>
          </p:cNvPicPr>
          <p:nvPr>
            <a:audioFile r:link="rId1"/>
          </p:nvPr>
        </p:nvPicPr>
        <p:blipFill>
          <a:blip r:embed="rId5" cstate="print"/>
          <a:stretch>
            <a:fillRect/>
          </a:stretch>
        </p:blipFill>
        <p:spPr>
          <a:xfrm>
            <a:off x="4419600" y="5638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33"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“Spare Parts”</a:t>
            </a:r>
          </a:p>
        </p:txBody>
      </p:sp>
      <p:pic>
        <p:nvPicPr>
          <p:cNvPr id="25603" name="Picture Placeholder 4" descr="Priscilla_Sutton_Spare_Parts_2015.jpg"/>
          <p:cNvPicPr>
            <a:picLocks noGrp="1" noChangeAspect="1"/>
          </p:cNvPicPr>
          <p:nvPr>
            <p:ph type="pic" idx="1"/>
          </p:nvPr>
        </p:nvPicPr>
        <p:blipFill>
          <a:blip r:embed="rId3" cstate="print"/>
          <a:srcRect/>
          <a:stretch>
            <a:fillRect/>
          </a:stretch>
        </p:blipFill>
        <p:spPr>
          <a:xfrm>
            <a:off x="2971800" y="228600"/>
            <a:ext cx="3252788" cy="4572000"/>
          </a:xfrm>
        </p:spPr>
      </p:pic>
      <p:sp>
        <p:nvSpPr>
          <p:cNvPr id="4" name="Text Placeholder 3"/>
          <p:cNvSpPr>
            <a:spLocks noGrp="1"/>
          </p:cNvSpPr>
          <p:nvPr>
            <p:ph type="body" sz="half" idx="2"/>
          </p:nvPr>
        </p:nvSpPr>
        <p:spPr/>
        <p:txBody>
          <a:bodyPr rtlCol="0">
            <a:normAutofit/>
          </a:bodyPr>
          <a:lstStyle/>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Priscilla Sutton, 2015.</a:t>
            </a:r>
          </a:p>
          <a:p>
            <a:pPr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Digital poster of the Spare Parts exhibits</a:t>
            </a:r>
          </a:p>
        </p:txBody>
      </p:sp>
      <p:pic>
        <p:nvPicPr>
          <p:cNvPr id="5" name="PriscillaSutton.SpareParts.mp3">
            <a:hlinkClick r:id="" action="ppaction://media"/>
          </p:cNvPr>
          <p:cNvPicPr>
            <a:picLocks noRot="1" noChangeAspect="1"/>
          </p:cNvPicPr>
          <p:nvPr>
            <a:audioFile r:link="rId1"/>
          </p:nvPr>
        </p:nvPicPr>
        <p:blipFill>
          <a:blip r:embed="rId4" cstate="print"/>
          <a:stretch>
            <a:fillRect/>
          </a:stretch>
        </p:blipFill>
        <p:spPr>
          <a:xfrm>
            <a:off x="4419600" y="6019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36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“Nebula Enthroned”</a:t>
            </a:r>
          </a:p>
        </p:txBody>
      </p:sp>
      <p:pic>
        <p:nvPicPr>
          <p:cNvPr id="27651" name="Picture Placeholder 4" descr="OpulentMobility2015-19.jpg"/>
          <p:cNvPicPr>
            <a:picLocks noGrp="1" noChangeAspect="1"/>
          </p:cNvPicPr>
          <p:nvPr>
            <p:ph type="pic" idx="1"/>
          </p:nvPr>
        </p:nvPicPr>
        <p:blipFill>
          <a:blip r:embed="rId3" cstate="print"/>
          <a:srcRect/>
          <a:stretch>
            <a:fillRect/>
          </a:stretch>
        </p:blipFill>
        <p:spPr>
          <a:xfrm>
            <a:off x="1792288" y="635000"/>
            <a:ext cx="5486400" cy="4070350"/>
          </a:xfrm>
        </p:spPr>
      </p:pic>
      <p:sp>
        <p:nvSpPr>
          <p:cNvPr id="4" name="Text Placeholder 3"/>
          <p:cNvSpPr>
            <a:spLocks noGrp="1"/>
          </p:cNvSpPr>
          <p:nvPr>
            <p:ph type="body" sz="half" idx="2"/>
          </p:nvPr>
        </p:nvSpPr>
        <p:spPr/>
        <p:txBody>
          <a:bodyPr rtlCol="0">
            <a:normAutofit lnSpcReduction="10000"/>
          </a:bodyPr>
          <a:lstStyle/>
          <a:p>
            <a:pPr marL="342900" indent="-342900" algn="ctr" eaLnBrk="1" fontAlgn="auto" hangingPunct="1">
              <a:spcAft>
                <a:spcPts val="0"/>
              </a:spcAft>
              <a:buFont typeface="Arial" pitchFamily="34" charset="0"/>
              <a:buAutoNum type="alphaUcPeriod"/>
              <a:defRPr/>
            </a:pPr>
            <a:r>
              <a:rPr lang="en-US" sz="1600" dirty="0" smtClean="0">
                <a:solidFill>
                  <a:schemeClr val="tx1">
                    <a:lumMod val="75000"/>
                    <a:lumOff val="25000"/>
                  </a:schemeClr>
                </a:solidFill>
                <a:latin typeface="Arial Black" pitchFamily="34" charset="0"/>
              </a:rPr>
              <a:t>Laura Brody, 2014.</a:t>
            </a:r>
          </a:p>
          <a:p>
            <a:pPr marL="342900" indent="-342900"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Ballet Russes and Hubble telescope inspired wheelchair and driver</a:t>
            </a:r>
          </a:p>
        </p:txBody>
      </p:sp>
      <p:pic>
        <p:nvPicPr>
          <p:cNvPr id="5" name="ALauraBrody.NebulaEnthroned.mp3">
            <a:hlinkClick r:id="" action="ppaction://media"/>
          </p:cNvPr>
          <p:cNvPicPr>
            <a:picLocks noRot="1" noChangeAspect="1"/>
          </p:cNvPicPr>
          <p:nvPr>
            <a:audioFile r:link="rId1"/>
          </p:nvPr>
        </p:nvPicPr>
        <p:blipFill>
          <a:blip r:embed="rId4" cstate="print"/>
          <a:stretch>
            <a:fillRect/>
          </a:stretch>
        </p:blipFill>
        <p:spPr>
          <a:xfrm>
            <a:off x="4419600" y="6172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731"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
            <a:ext cx="7467600" cy="6494085"/>
          </a:xfrm>
          <a:prstGeom prst="rect">
            <a:avLst/>
          </a:prstGeom>
        </p:spPr>
        <p:txBody>
          <a:bodyPr wrap="square">
            <a:spAutoFit/>
          </a:bodyPr>
          <a:lstStyle/>
          <a:p>
            <a:pPr algn="ctr"/>
            <a:r>
              <a:rPr lang="en-US" sz="2000" b="1" dirty="0" smtClean="0">
                <a:solidFill>
                  <a:schemeClr val="tx1">
                    <a:lumMod val="75000"/>
                    <a:lumOff val="25000"/>
                  </a:schemeClr>
                </a:solidFill>
              </a:rPr>
              <a:t>The OPULENT MOBILITY Project</a:t>
            </a: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There are 4 ways to get involved:</a:t>
            </a:r>
            <a:br>
              <a:rPr lang="en-US" b="1" dirty="0" smtClean="0">
                <a:solidFill>
                  <a:schemeClr val="tx1">
                    <a:lumMod val="75000"/>
                    <a:lumOff val="25000"/>
                  </a:schemeClr>
                </a:solidFill>
              </a:rPr>
            </a:b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1. Submit your art and inventions dealing with mobility, disability and accessibility. Deadline for submissions is June 30th, 2016.</a:t>
            </a:r>
          </a:p>
          <a:p>
            <a:pPr algn="ctr"/>
            <a:r>
              <a:rPr lang="en-US" b="1" dirty="0" smtClean="0">
                <a:solidFill>
                  <a:schemeClr val="tx1">
                    <a:lumMod val="75000"/>
                    <a:lumOff val="25000"/>
                  </a:schemeClr>
                </a:solidFill>
              </a:rPr>
              <a:t> Works will be exhibited in September 2016 online.</a:t>
            </a:r>
          </a:p>
          <a:p>
            <a:pPr algn="ct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2. Invite Opulent Mobility over! Curator, artist and exhibit creator A. Laura Brody will share the work, explain the exhibit and answer your questions.</a:t>
            </a:r>
          </a:p>
          <a:p>
            <a:pPr algn="ctr"/>
            <a:r>
              <a:rPr lang="en-US" b="1" dirty="0" smtClean="0">
                <a:solidFill>
                  <a:schemeClr val="tx1">
                    <a:lumMod val="75000"/>
                    <a:lumOff val="25000"/>
                  </a:schemeClr>
                </a:solidFill>
              </a:rPr>
              <a:t/>
            </a:r>
            <a:br>
              <a:rPr lang="en-US" b="1" dirty="0" smtClean="0">
                <a:solidFill>
                  <a:schemeClr val="tx1">
                    <a:lumMod val="75000"/>
                    <a:lumOff val="25000"/>
                  </a:schemeClr>
                </a:solidFill>
              </a:rPr>
            </a:br>
            <a:r>
              <a:rPr lang="en-US" b="1" dirty="0" smtClean="0">
                <a:solidFill>
                  <a:schemeClr val="tx1">
                    <a:lumMod val="75000"/>
                    <a:lumOff val="25000"/>
                  </a:schemeClr>
                </a:solidFill>
              </a:rPr>
              <a:t>3. Get together to re-imagine mobility!  Host a DIY assistive technology workshop at your space. Bring in old walkers, crutches, wrist braces, and even wheelchairs and A. Laura Brody will help you re-make them.</a:t>
            </a:r>
          </a:p>
          <a:p>
            <a:pPr algn="ctr"/>
            <a:r>
              <a:rPr lang="en-US" dirty="0" smtClean="0">
                <a:solidFill>
                  <a:schemeClr val="tx1">
                    <a:lumMod val="75000"/>
                    <a:lumOff val="25000"/>
                  </a:schemeClr>
                </a:solidFill>
              </a:rPr>
              <a:t/>
            </a:r>
            <a:br>
              <a:rPr lang="en-US" dirty="0" smtClean="0">
                <a:solidFill>
                  <a:schemeClr val="tx1">
                    <a:lumMod val="75000"/>
                    <a:lumOff val="25000"/>
                  </a:schemeClr>
                </a:solidFill>
              </a:rPr>
            </a:br>
            <a:r>
              <a:rPr lang="en-US" b="1" dirty="0" smtClean="0">
                <a:solidFill>
                  <a:schemeClr val="tx1">
                    <a:lumMod val="75000"/>
                    <a:lumOff val="25000"/>
                  </a:schemeClr>
                </a:solidFill>
              </a:rPr>
              <a:t>4. Build your own Opulent Mobility exhibit! Guidelines for mounting a show are posted on the Opulent Mobility website.</a:t>
            </a:r>
            <a:r>
              <a:rPr lang="en-US" dirty="0" smtClean="0">
                <a:solidFill>
                  <a:schemeClr val="tx1">
                    <a:lumMod val="75000"/>
                    <a:lumOff val="25000"/>
                  </a:schemeClr>
                </a:solidFill>
              </a:rPr>
              <a:t/>
            </a:r>
            <a:br>
              <a:rPr lang="en-US" dirty="0" smtClean="0">
                <a:solidFill>
                  <a:schemeClr val="tx1">
                    <a:lumMod val="75000"/>
                    <a:lumOff val="25000"/>
                  </a:schemeClr>
                </a:solidFill>
              </a:rPr>
            </a:br>
            <a:r>
              <a:rPr lang="en-US" dirty="0" smtClean="0">
                <a:solidFill>
                  <a:schemeClr val="tx1">
                    <a:lumMod val="75000"/>
                    <a:lumOff val="25000"/>
                  </a:schemeClr>
                </a:solidFill>
              </a:rPr>
              <a:t> </a:t>
            </a:r>
            <a:br>
              <a:rPr lang="en-US" dirty="0" smtClean="0">
                <a:solidFill>
                  <a:schemeClr val="tx1">
                    <a:lumMod val="75000"/>
                    <a:lumOff val="25000"/>
                  </a:schemeClr>
                </a:solidFill>
              </a:rPr>
            </a:br>
            <a:r>
              <a:rPr lang="en-US" b="1" dirty="0" smtClean="0">
                <a:solidFill>
                  <a:schemeClr val="tx1">
                    <a:lumMod val="75000"/>
                    <a:lumOff val="25000"/>
                  </a:schemeClr>
                </a:solidFill>
              </a:rPr>
              <a:t>Re-imagine mobility, disability and access with us!</a:t>
            </a:r>
            <a:br>
              <a:rPr lang="en-US" b="1" dirty="0" smtClean="0">
                <a:solidFill>
                  <a:schemeClr val="tx1">
                    <a:lumMod val="75000"/>
                    <a:lumOff val="25000"/>
                  </a:schemeClr>
                </a:solidFill>
              </a:rPr>
            </a:br>
            <a:r>
              <a:rPr lang="en-US" b="1" dirty="0" smtClean="0">
                <a:solidFill>
                  <a:schemeClr val="tx1">
                    <a:lumMod val="75000"/>
                    <a:lumOff val="25000"/>
                  </a:schemeClr>
                </a:solidFill>
              </a:rPr>
              <a:t/>
            </a:r>
            <a:br>
              <a:rPr lang="en-US" b="1" dirty="0" smtClean="0">
                <a:solidFill>
                  <a:schemeClr val="tx1">
                    <a:lumMod val="75000"/>
                    <a:lumOff val="25000"/>
                  </a:schemeClr>
                </a:solidFill>
              </a:rPr>
            </a:br>
            <a:endParaRPr lang="en-US" dirty="0">
              <a:solidFill>
                <a:schemeClr val="tx1">
                  <a:lumMod val="75000"/>
                  <a:lumOff val="2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chemeClr val="tx1">
                    <a:lumMod val="75000"/>
                    <a:lumOff val="25000"/>
                  </a:schemeClr>
                </a:solidFill>
                <a:latin typeface="Arial Black" pitchFamily="34" charset="0"/>
              </a:rPr>
              <a:t>Thank you!</a:t>
            </a:r>
            <a:endParaRPr lang="en-US" sz="2800" dirty="0">
              <a:solidFill>
                <a:schemeClr val="tx1">
                  <a:lumMod val="75000"/>
                  <a:lumOff val="25000"/>
                </a:schemeClr>
              </a:solidFill>
              <a:latin typeface="Arial Black" pitchFamily="34" charset="0"/>
            </a:endParaRPr>
          </a:p>
        </p:txBody>
      </p:sp>
      <p:pic>
        <p:nvPicPr>
          <p:cNvPr id="5" name="Picture Placeholder 4" descr="opulent_mobility_logo.jpg"/>
          <p:cNvPicPr>
            <a:picLocks noGrp="1" noChangeAspect="1"/>
          </p:cNvPicPr>
          <p:nvPr>
            <p:ph type="pic" idx="1"/>
          </p:nvPr>
        </p:nvPicPr>
        <p:blipFill>
          <a:blip r:embed="rId2" cstate="print"/>
          <a:srcRect l="15463" r="15463"/>
          <a:stretch>
            <a:fillRect/>
          </a:stretch>
        </p:blipFill>
        <p:spPr/>
      </p:pic>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19600"/>
            <a:ext cx="6248400" cy="685800"/>
          </a:xfrm>
        </p:spPr>
        <p:txBody>
          <a:bodyPr/>
          <a:lstStyle/>
          <a:p>
            <a:pPr algn="ctr"/>
            <a:r>
              <a:rPr lang="en-US" dirty="0" smtClean="0">
                <a:solidFill>
                  <a:schemeClr val="tx1">
                    <a:lumMod val="75000"/>
                    <a:lumOff val="25000"/>
                  </a:schemeClr>
                </a:solidFill>
                <a:latin typeface="Arial Black" pitchFamily="34" charset="0"/>
              </a:rPr>
              <a:t>Medical equipment is usually functional and sterile.</a:t>
            </a:r>
            <a:endParaRPr lang="en-US" dirty="0">
              <a:solidFill>
                <a:schemeClr val="tx1">
                  <a:lumMod val="75000"/>
                  <a:lumOff val="25000"/>
                </a:schemeClr>
              </a:solidFill>
              <a:latin typeface="Arial Black" pitchFamily="34" charset="0"/>
            </a:endParaRPr>
          </a:p>
        </p:txBody>
      </p:sp>
      <p:pic>
        <p:nvPicPr>
          <p:cNvPr id="5" name="Picture Placeholder 4" descr="medical_equipment.jpg"/>
          <p:cNvPicPr>
            <a:picLocks noGrp="1" noChangeAspect="1"/>
          </p:cNvPicPr>
          <p:nvPr>
            <p:ph type="pic" idx="1"/>
          </p:nvPr>
        </p:nvPicPr>
        <p:blipFill>
          <a:blip r:embed="rId2" cstate="print"/>
          <a:stretch>
            <a:fillRect/>
          </a:stretch>
        </p:blipFill>
        <p:spPr>
          <a:xfrm>
            <a:off x="2331244" y="533402"/>
            <a:ext cx="3929063" cy="3929063"/>
          </a:xfrm>
        </p:spPr>
      </p:pic>
      <p:sp>
        <p:nvSpPr>
          <p:cNvPr id="4" name="Text Placeholder 3"/>
          <p:cNvSpPr>
            <a:spLocks noGrp="1"/>
          </p:cNvSpPr>
          <p:nvPr>
            <p:ph type="body" sz="half" idx="2"/>
          </p:nvPr>
        </p:nvSpPr>
        <p:spPr>
          <a:xfrm>
            <a:off x="1792288" y="5029200"/>
            <a:ext cx="5486400" cy="1295400"/>
          </a:xfrm>
        </p:spPr>
        <p:txBody>
          <a:bodyPr/>
          <a:lstStyle/>
          <a:p>
            <a:pPr algn="ctr"/>
            <a:r>
              <a:rPr lang="en-US" sz="1600" dirty="0" smtClean="0">
                <a:solidFill>
                  <a:schemeClr val="tx1">
                    <a:lumMod val="75000"/>
                    <a:lumOff val="25000"/>
                  </a:schemeClr>
                </a:solidFill>
                <a:latin typeface="Arial Black" pitchFamily="34" charset="0"/>
              </a:rPr>
              <a:t>This is the type of equipment I saw while dealing with a former partner’s recovery from a stroke. Assistive technology is fascinating, but the standard designs are almost insultingly ugly.</a:t>
            </a:r>
            <a:endParaRPr lang="en-US" sz="1600" dirty="0">
              <a:solidFill>
                <a:schemeClr val="tx1">
                  <a:lumMod val="75000"/>
                  <a:lumOff val="25000"/>
                </a:schemeClr>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lumOff val="25000"/>
                  </a:schemeClr>
                </a:solidFill>
                <a:latin typeface="Arial Black" pitchFamily="34" charset="0"/>
              </a:rPr>
              <a:t>Slightly fancier walkers and canes</a:t>
            </a:r>
            <a:endParaRPr lang="en-US" dirty="0">
              <a:solidFill>
                <a:schemeClr val="tx1">
                  <a:lumMod val="75000"/>
                  <a:lumOff val="25000"/>
                </a:schemeClr>
              </a:solidFill>
              <a:latin typeface="Arial Black" pitchFamily="34" charset="0"/>
            </a:endParaRPr>
          </a:p>
        </p:txBody>
      </p:sp>
      <p:pic>
        <p:nvPicPr>
          <p:cNvPr id="5" name="Picture Placeholder 4" descr="medical_3equipment_fancier.jpg"/>
          <p:cNvPicPr>
            <a:picLocks noGrp="1" noChangeAspect="1"/>
          </p:cNvPicPr>
          <p:nvPr>
            <p:ph type="pic" idx="1"/>
          </p:nvPr>
        </p:nvPicPr>
        <p:blipFill>
          <a:blip r:embed="rId2" cstate="print"/>
          <a:srcRect l="12500" r="12500"/>
          <a:stretch>
            <a:fillRect/>
          </a:stretch>
        </p:blipFill>
        <p:spPr/>
      </p:pic>
      <p:sp>
        <p:nvSpPr>
          <p:cNvPr id="4" name="Text Placeholder 3"/>
          <p:cNvSpPr>
            <a:spLocks noGrp="1"/>
          </p:cNvSpPr>
          <p:nvPr>
            <p:ph type="body" sz="half" idx="2"/>
          </p:nvPr>
        </p:nvSpPr>
        <p:spPr>
          <a:xfrm>
            <a:off x="1792288" y="5367338"/>
            <a:ext cx="5486400" cy="1109662"/>
          </a:xfrm>
        </p:spPr>
        <p:txBody>
          <a:bodyPr/>
          <a:lstStyle/>
          <a:p>
            <a:pPr algn="ctr"/>
            <a:r>
              <a:rPr lang="en-US" dirty="0" smtClean="0">
                <a:solidFill>
                  <a:schemeClr val="tx1">
                    <a:lumMod val="75000"/>
                    <a:lumOff val="25000"/>
                  </a:schemeClr>
                </a:solidFill>
                <a:latin typeface="Arial Black" pitchFamily="34" charset="0"/>
              </a:rPr>
              <a:t>There are some manufacturers who recognize the need for some variety in design. Affordable canes and walkers might be available in different colors, for example. For the most part, though, better designs come with very high price tags.</a:t>
            </a:r>
            <a:endParaRPr lang="en-US" dirty="0">
              <a:solidFill>
                <a:schemeClr val="tx1">
                  <a:lumMod val="75000"/>
                  <a:lumOff val="25000"/>
                </a:schemeClr>
              </a:solidFill>
              <a:latin typeface="Arial Black"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1800" dirty="0" smtClean="0">
                <a:solidFill>
                  <a:schemeClr val="tx1">
                    <a:lumMod val="75000"/>
                    <a:lumOff val="25000"/>
                  </a:schemeClr>
                </a:solidFill>
                <a:latin typeface="Arial Black" pitchFamily="34" charset="0"/>
              </a:rPr>
              <a:t>The Alternative Limb Project/ Sophie de Oliveira </a:t>
            </a:r>
            <a:r>
              <a:rPr lang="en-US" sz="1800" dirty="0" err="1" smtClean="0">
                <a:solidFill>
                  <a:schemeClr val="tx1">
                    <a:lumMod val="75000"/>
                    <a:lumOff val="25000"/>
                  </a:schemeClr>
                </a:solidFill>
                <a:latin typeface="Arial Black" pitchFamily="34" charset="0"/>
              </a:rPr>
              <a:t>Barata</a:t>
            </a:r>
            <a:endParaRPr lang="en-US" sz="1800" dirty="0">
              <a:solidFill>
                <a:schemeClr val="tx1">
                  <a:lumMod val="75000"/>
                  <a:lumOff val="25000"/>
                </a:schemeClr>
              </a:solidFill>
              <a:latin typeface="Arial Black" pitchFamily="34" charset="0"/>
            </a:endParaRPr>
          </a:p>
        </p:txBody>
      </p:sp>
      <p:pic>
        <p:nvPicPr>
          <p:cNvPr id="5" name="Picture Placeholder 4" descr="1-JOjo_IMG_0455_R-1.jpg"/>
          <p:cNvPicPr>
            <a:picLocks noGrp="1" noChangeAspect="1"/>
          </p:cNvPicPr>
          <p:nvPr>
            <p:ph type="pic" idx="1"/>
          </p:nvPr>
        </p:nvPicPr>
        <p:blipFill>
          <a:blip r:embed="rId2" cstate="print"/>
          <a:srcRect l="4667" r="4667"/>
          <a:stretch>
            <a:fillRect/>
          </a:stretch>
        </p:blipFill>
        <p:spPr/>
      </p:pic>
      <p:sp>
        <p:nvSpPr>
          <p:cNvPr id="4" name="Text Placeholder 3"/>
          <p:cNvSpPr>
            <a:spLocks noGrp="1"/>
          </p:cNvSpPr>
          <p:nvPr>
            <p:ph type="body" sz="half" idx="2"/>
          </p:nvPr>
        </p:nvSpPr>
        <p:spPr/>
        <p:txBody>
          <a:bodyPr/>
          <a:lstStyle/>
          <a:p>
            <a:pPr algn="ctr"/>
            <a:r>
              <a:rPr lang="en-US" sz="1600" dirty="0" smtClean="0">
                <a:solidFill>
                  <a:schemeClr val="tx1">
                    <a:lumMod val="75000"/>
                    <a:lumOff val="25000"/>
                  </a:schemeClr>
                </a:solidFill>
                <a:latin typeface="Arial Black" pitchFamily="34" charset="0"/>
              </a:rPr>
              <a:t>There are some truly original prosthetic limb designs, but they are the exception to the rule.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609601"/>
            <a:ext cx="7772400" cy="1371599"/>
          </a:xfrm>
        </p:spPr>
        <p:txBody>
          <a:bodyPr/>
          <a:lstStyle/>
          <a:p>
            <a:r>
              <a:rPr lang="en-US" sz="4000" dirty="0" smtClean="0">
                <a:solidFill>
                  <a:schemeClr val="tx1">
                    <a:lumMod val="75000"/>
                    <a:lumOff val="25000"/>
                  </a:schemeClr>
                </a:solidFill>
                <a:latin typeface="Arial Black" pitchFamily="34" charset="0"/>
              </a:rPr>
              <a:t>Disability Art</a:t>
            </a:r>
            <a:endParaRPr lang="en-US" sz="4000" dirty="0">
              <a:solidFill>
                <a:schemeClr val="tx1">
                  <a:lumMod val="75000"/>
                  <a:lumOff val="25000"/>
                </a:schemeClr>
              </a:solidFill>
              <a:latin typeface="Arial Black" pitchFamily="34" charset="0"/>
            </a:endParaRPr>
          </a:p>
        </p:txBody>
      </p:sp>
      <p:sp>
        <p:nvSpPr>
          <p:cNvPr id="8" name="Subtitle 7"/>
          <p:cNvSpPr>
            <a:spLocks noGrp="1"/>
          </p:cNvSpPr>
          <p:nvPr>
            <p:ph type="subTitle" idx="1"/>
          </p:nvPr>
        </p:nvSpPr>
        <p:spPr>
          <a:xfrm>
            <a:off x="1371600" y="1981200"/>
            <a:ext cx="6400800" cy="3886200"/>
          </a:xfrm>
        </p:spPr>
        <p:txBody>
          <a:bodyPr/>
          <a:lstStyle/>
          <a:p>
            <a:r>
              <a:rPr lang="en-US" sz="2000" dirty="0" smtClean="0">
                <a:solidFill>
                  <a:schemeClr val="tx1">
                    <a:lumMod val="75000"/>
                    <a:lumOff val="25000"/>
                  </a:schemeClr>
                </a:solidFill>
                <a:latin typeface="Arial Black" pitchFamily="34" charset="0"/>
              </a:rPr>
              <a:t>Most artwork dealing with disability is about the individual artist’s struggle. Occasionally, it involves the social and political aspects of disability.</a:t>
            </a:r>
          </a:p>
          <a:p>
            <a:r>
              <a:rPr lang="en-US" sz="2000" dirty="0" smtClean="0">
                <a:solidFill>
                  <a:schemeClr val="tx1">
                    <a:lumMod val="75000"/>
                    <a:lumOff val="25000"/>
                  </a:schemeClr>
                </a:solidFill>
                <a:latin typeface="Arial Black" pitchFamily="34" charset="0"/>
              </a:rPr>
              <a:t>There are several art shows devoted to specific types of disability: emotional, developmental, deaf art, blind art and such. Some of these fall into the realm of “outsider” art. Some of them are academic in nature. </a:t>
            </a:r>
          </a:p>
          <a:p>
            <a:r>
              <a:rPr lang="en-US" sz="2000" dirty="0" smtClean="0">
                <a:solidFill>
                  <a:schemeClr val="tx1">
                    <a:lumMod val="75000"/>
                    <a:lumOff val="25000"/>
                  </a:schemeClr>
                </a:solidFill>
                <a:latin typeface="Arial Black" pitchFamily="34" charset="0"/>
              </a:rPr>
              <a:t>And many of them are condescending or patronizing in tone.</a:t>
            </a:r>
            <a:endParaRPr lang="en-US" sz="2000" dirty="0">
              <a:solidFill>
                <a:schemeClr val="tx1">
                  <a:lumMod val="75000"/>
                  <a:lumOff val="25000"/>
                </a:schemeClr>
              </a:solidFill>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92288" y="4800600"/>
            <a:ext cx="5486400" cy="609600"/>
          </a:xfrm>
        </p:spPr>
        <p:txBody>
          <a:bodyPr/>
          <a:lstStyle/>
          <a:p>
            <a:pPr algn="ctr"/>
            <a:r>
              <a:rPr lang="en-US" dirty="0" smtClean="0">
                <a:solidFill>
                  <a:schemeClr val="tx1">
                    <a:lumMod val="75000"/>
                    <a:lumOff val="25000"/>
                  </a:schemeClr>
                </a:solidFill>
                <a:latin typeface="Arial Black" pitchFamily="34" charset="0"/>
              </a:rPr>
              <a:t>Opulent Mobility takes a different approach.</a:t>
            </a:r>
            <a:endParaRPr lang="en-US" dirty="0">
              <a:latin typeface="Arial Black" pitchFamily="34" charset="0"/>
            </a:endParaRPr>
          </a:p>
        </p:txBody>
      </p:sp>
      <p:pic>
        <p:nvPicPr>
          <p:cNvPr id="9" name="Picture Placeholder 8" descr="kali_hair.jpg"/>
          <p:cNvPicPr>
            <a:picLocks noGrp="1" noChangeAspect="1"/>
          </p:cNvPicPr>
          <p:nvPr>
            <p:ph type="pic" idx="1"/>
          </p:nvPr>
        </p:nvPicPr>
        <p:blipFill>
          <a:blip r:embed="rId2" cstate="print"/>
          <a:srcRect l="5333" r="5333"/>
          <a:stretch>
            <a:fillRect/>
          </a:stretch>
        </p:blipFill>
        <p:spPr/>
      </p:pic>
      <p:sp>
        <p:nvSpPr>
          <p:cNvPr id="5" name="Text Placeholder 4"/>
          <p:cNvSpPr>
            <a:spLocks noGrp="1"/>
          </p:cNvSpPr>
          <p:nvPr>
            <p:ph type="body" sz="half" idx="2"/>
          </p:nvPr>
        </p:nvSpPr>
        <p:spPr>
          <a:xfrm>
            <a:off x="1828800" y="5486400"/>
            <a:ext cx="5486400" cy="990600"/>
          </a:xfrm>
        </p:spPr>
        <p:txBody>
          <a:bodyPr/>
          <a:lstStyle/>
          <a:p>
            <a:pPr algn="ctr"/>
            <a:r>
              <a:rPr lang="en-US" sz="1800" dirty="0" smtClean="0">
                <a:solidFill>
                  <a:schemeClr val="tx1">
                    <a:lumMod val="75000"/>
                    <a:lumOff val="25000"/>
                  </a:schemeClr>
                </a:solidFill>
                <a:latin typeface="Arial Black" pitchFamily="34" charset="0"/>
              </a:rPr>
              <a:t>Humor, personalization and the power of collaboration can help us change our perspectives.</a:t>
            </a:r>
            <a:endParaRPr lang="en-US" sz="1800" dirty="0">
              <a:solidFill>
                <a:schemeClr val="tx1">
                  <a:lumMod val="75000"/>
                  <a:lumOff val="25000"/>
                </a:schemeClr>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34000"/>
            <a:ext cx="5486400" cy="457200"/>
          </a:xfrm>
        </p:spPr>
        <p:txBody>
          <a:bodyPr rtlCol="0">
            <a:normAutofit/>
          </a:bodyPr>
          <a:lstStyle/>
          <a:p>
            <a:pPr algn="ctr" eaLnBrk="1" fontAlgn="auto" hangingPunct="1">
              <a:spcAft>
                <a:spcPts val="0"/>
              </a:spcAft>
              <a:defRPr/>
            </a:pPr>
            <a:r>
              <a:rPr lang="en-US" dirty="0" smtClean="0">
                <a:solidFill>
                  <a:schemeClr val="tx1">
                    <a:lumMod val="75000"/>
                    <a:lumOff val="25000"/>
                  </a:schemeClr>
                </a:solidFill>
                <a:latin typeface="Arial Black" pitchFamily="34" charset="0"/>
              </a:rPr>
              <a:t>“Le Flaneur”</a:t>
            </a:r>
          </a:p>
        </p:txBody>
      </p:sp>
      <p:pic>
        <p:nvPicPr>
          <p:cNvPr id="5123" name="Picture Placeholder 4" descr="OpulentMobility2015-49.jpg"/>
          <p:cNvPicPr>
            <a:picLocks noGrp="1" noChangeAspect="1"/>
          </p:cNvPicPr>
          <p:nvPr>
            <p:ph type="pic" idx="1"/>
          </p:nvPr>
        </p:nvPicPr>
        <p:blipFill>
          <a:blip r:embed="rId3" cstate="print"/>
          <a:srcRect/>
          <a:stretch>
            <a:fillRect/>
          </a:stretch>
        </p:blipFill>
        <p:spPr>
          <a:xfrm>
            <a:off x="2971800" y="0"/>
            <a:ext cx="3413125" cy="5121275"/>
          </a:xfrm>
        </p:spPr>
      </p:pic>
      <p:sp>
        <p:nvSpPr>
          <p:cNvPr id="4" name="Text Placeholder 3"/>
          <p:cNvSpPr>
            <a:spLocks noGrp="1"/>
          </p:cNvSpPr>
          <p:nvPr>
            <p:ph type="body" sz="half" idx="2"/>
          </p:nvPr>
        </p:nvSpPr>
        <p:spPr>
          <a:xfrm>
            <a:off x="1843088" y="5867400"/>
            <a:ext cx="5486400" cy="609600"/>
          </a:xfrm>
        </p:spPr>
        <p:txBody>
          <a:bodyPr rtlCol="0">
            <a:normAutofit lnSpcReduction="10000"/>
          </a:bodyPr>
          <a:lstStyle/>
          <a:p>
            <a:pPr marL="342900" indent="-342900" algn="ctr" eaLnBrk="1" fontAlgn="auto" hangingPunct="1">
              <a:spcAft>
                <a:spcPts val="0"/>
              </a:spcAft>
              <a:buFont typeface="Arial" pitchFamily="34" charset="0"/>
              <a:buAutoNum type="alphaUcPeriod"/>
              <a:defRPr/>
            </a:pPr>
            <a:r>
              <a:rPr lang="en-US" sz="1600" dirty="0" smtClean="0">
                <a:solidFill>
                  <a:schemeClr val="tx1">
                    <a:lumMod val="75000"/>
                    <a:lumOff val="25000"/>
                  </a:schemeClr>
                </a:solidFill>
                <a:latin typeface="Arial Black" pitchFamily="34" charset="0"/>
              </a:rPr>
              <a:t>Laura Brody, 2010 (remodeled 2013).</a:t>
            </a:r>
          </a:p>
          <a:p>
            <a:pPr marL="342900" indent="-342900" algn="ctr" eaLnBrk="1" fontAlgn="auto" hangingPunct="1">
              <a:spcAft>
                <a:spcPts val="0"/>
              </a:spcAft>
              <a:buFont typeface="Arial" pitchFamily="34" charset="0"/>
              <a:buNone/>
              <a:defRPr/>
            </a:pPr>
            <a:r>
              <a:rPr lang="en-US" sz="1600" dirty="0" smtClean="0">
                <a:solidFill>
                  <a:schemeClr val="tx1">
                    <a:lumMod val="75000"/>
                    <a:lumOff val="25000"/>
                  </a:schemeClr>
                </a:solidFill>
                <a:latin typeface="Arial Black" pitchFamily="34" charset="0"/>
              </a:rPr>
              <a:t>Victorian inspired walker.</a:t>
            </a:r>
          </a:p>
        </p:txBody>
      </p:sp>
      <p:pic>
        <p:nvPicPr>
          <p:cNvPr id="5" name="ALauraBrody.LeFlaneur.mp3">
            <a:hlinkClick r:id="" action="ppaction://media"/>
          </p:cNvPr>
          <p:cNvPicPr>
            <a:picLocks noRot="1" noChangeAspect="1"/>
          </p:cNvPicPr>
          <p:nvPr>
            <a:audioFile r:link="rId1"/>
          </p:nvPr>
        </p:nvPicPr>
        <p:blipFill>
          <a:blip r:embed="rId4" cstate="print"/>
          <a:stretch>
            <a:fillRect/>
          </a:stretch>
        </p:blipFill>
        <p:spPr>
          <a:xfrm>
            <a:off x="4419600" y="64008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842"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689</Words>
  <Application>Microsoft Office PowerPoint</Application>
  <PresentationFormat>On-screen Show (4:3)</PresentationFormat>
  <Paragraphs>97</Paragraphs>
  <Slides>34</Slides>
  <Notes>0</Notes>
  <HiddenSlides>0</HiddenSlides>
  <MMClips>24</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Re-imagine mobility and disability.</vt:lpstr>
      <vt:lpstr>Exhibit developed by A. Laura Brody</vt:lpstr>
      <vt:lpstr>Opulent Mobility is a groundbreaking international exhibit of art, designs and inventions dealing with disability and mobility.</vt:lpstr>
      <vt:lpstr>Medical equipment is usually functional and sterile.</vt:lpstr>
      <vt:lpstr>Slightly fancier walkers and canes</vt:lpstr>
      <vt:lpstr>The Alternative Limb Project/ Sophie de Oliveira Barata</vt:lpstr>
      <vt:lpstr>Disability Art</vt:lpstr>
      <vt:lpstr>Opulent Mobility takes a different approach.</vt:lpstr>
      <vt:lpstr>“Le Flaneur”</vt:lpstr>
      <vt:lpstr>“Wheelborne Venus”</vt:lpstr>
      <vt:lpstr>“Creating Freedom”</vt:lpstr>
      <vt:lpstr>“After Ingres”</vt:lpstr>
      <vt:lpstr>“Morning”</vt:lpstr>
      <vt:lpstr>“Opening Doors”</vt:lpstr>
      <vt:lpstr>“Pogo Crutch”</vt:lpstr>
      <vt:lpstr>“Trickledown Economics Machine”</vt:lpstr>
      <vt:lpstr>“The Jazzy Peacock Scooter”</vt:lpstr>
      <vt:lpstr>“Human Limb Object/ Architech Me” Larissa Nickel, 2014. Trio of looped video images Top, Middle, Bottom</vt:lpstr>
      <vt:lpstr>“The Rally”</vt:lpstr>
      <vt:lpstr>“Steampunk Submarine”</vt:lpstr>
      <vt:lpstr>“The Crawler”</vt:lpstr>
      <vt:lpstr>“The PeaCane”</vt:lpstr>
      <vt:lpstr>“Cane With the Head of a Woman”</vt:lpstr>
      <vt:lpstr>“Arrested Mobility”</vt:lpstr>
      <vt:lpstr>“Black Mermaid”</vt:lpstr>
      <vt:lpstr>“Wheel Chair of Babel”</vt:lpstr>
      <vt:lpstr>“Nightmare”</vt:lpstr>
      <vt:lpstr>“The Modern Carriage”</vt:lpstr>
      <vt:lpstr>“Patterns of the Land”</vt:lpstr>
      <vt:lpstr>“Butter Chair/ Wheel Fly”</vt:lpstr>
      <vt:lpstr>“Spare Parts”</vt:lpstr>
      <vt:lpstr>“Nebula Enthroned”</vt:lpstr>
      <vt:lpstr>Slide 33</vt:lpstr>
      <vt:lpstr>Thank you!</vt:lpstr>
    </vt:vector>
  </TitlesOfParts>
  <Company>Education Management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developed by A. Laura Brody</dc:title>
  <dc:creator>alaurabrody</dc:creator>
  <cp:lastModifiedBy>alaurabrody</cp:lastModifiedBy>
  <cp:revision>37</cp:revision>
  <dcterms:created xsi:type="dcterms:W3CDTF">2015-10-29T17:20:44Z</dcterms:created>
  <dcterms:modified xsi:type="dcterms:W3CDTF">2017-02-20T21:05:46Z</dcterms:modified>
</cp:coreProperties>
</file>